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1731" r:id="rId5"/>
    <p:sldId id="1738" r:id="rId6"/>
    <p:sldId id="1740" r:id="rId7"/>
    <p:sldId id="1711" r:id="rId8"/>
    <p:sldId id="1712" r:id="rId9"/>
    <p:sldId id="1758" r:id="rId10"/>
    <p:sldId id="1714" r:id="rId11"/>
    <p:sldId id="1736" r:id="rId12"/>
    <p:sldId id="1745" r:id="rId13"/>
    <p:sldId id="1746" r:id="rId14"/>
    <p:sldId id="1747" r:id="rId15"/>
    <p:sldId id="1748" r:id="rId16"/>
    <p:sldId id="1749" r:id="rId17"/>
    <p:sldId id="1750" r:id="rId18"/>
    <p:sldId id="1751" r:id="rId19"/>
    <p:sldId id="1753" r:id="rId20"/>
    <p:sldId id="1744" r:id="rId21"/>
    <p:sldId id="1754" r:id="rId22"/>
    <p:sldId id="1757" r:id="rId23"/>
    <p:sldId id="1759" r:id="rId24"/>
    <p:sldId id="1756" r:id="rId25"/>
    <p:sldId id="1755" r:id="rId26"/>
    <p:sldId id="1760" r:id="rId27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orient="horz" pos="1069">
          <p15:clr>
            <a:srgbClr val="A4A3A4"/>
          </p15:clr>
        </p15:guide>
        <p15:guide id="3" orient="horz" pos="1005">
          <p15:clr>
            <a:srgbClr val="A4A3A4"/>
          </p15:clr>
        </p15:guide>
        <p15:guide id="4" orient="horz" pos="1445">
          <p15:clr>
            <a:srgbClr val="A4A3A4"/>
          </p15:clr>
        </p15:guide>
        <p15:guide id="5" orient="horz" pos="2245">
          <p15:clr>
            <a:srgbClr val="A4A3A4"/>
          </p15:clr>
        </p15:guide>
        <p15:guide id="6" pos="353">
          <p15:clr>
            <a:srgbClr val="A4A3A4"/>
          </p15:clr>
        </p15:guide>
        <p15:guide id="7" pos="3840">
          <p15:clr>
            <a:srgbClr val="A4A3A4"/>
          </p15:clr>
        </p15:guide>
        <p15:guide id="8" pos="7325">
          <p15:clr>
            <a:srgbClr val="A4A3A4"/>
          </p15:clr>
        </p15:guide>
        <p15:guide id="9" pos="2555">
          <p15:clr>
            <a:srgbClr val="A4A3A4"/>
          </p15:clr>
        </p15:guide>
        <p15:guide id="10" pos="9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e Hetland Clark" initials="KHC" lastIdx="0" clrIdx="0"/>
  <p:cmAuthor id="1" name="Camilla Stolp" initials="CS" lastIdx="12" clrIdx="1"/>
  <p:cmAuthor id="2" name="Magne Omestad" initials="MO" lastIdx="11" clrIdx="2">
    <p:extLst>
      <p:ext uri="{19B8F6BF-5375-455C-9EA6-DF929625EA0E}">
        <p15:presenceInfo xmlns:p15="http://schemas.microsoft.com/office/powerpoint/2012/main" userId="S-1-5-21-2017651878-3374808631-343757080-1759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A0B"/>
    <a:srgbClr val="004A93"/>
    <a:srgbClr val="004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ys stil 2 - aks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86125" autoAdjust="0"/>
  </p:normalViewPr>
  <p:slideViewPr>
    <p:cSldViewPr snapToGrid="0">
      <p:cViewPr varScale="1">
        <p:scale>
          <a:sx n="141" d="100"/>
          <a:sy n="141" d="100"/>
        </p:scale>
        <p:origin x="3246" y="114"/>
      </p:cViewPr>
      <p:guideLst>
        <p:guide orient="horz" pos="2124"/>
        <p:guide orient="horz" pos="1069"/>
        <p:guide orient="horz" pos="1005"/>
        <p:guide orient="horz" pos="1445"/>
        <p:guide orient="horz" pos="2245"/>
        <p:guide pos="353"/>
        <p:guide pos="3840"/>
        <p:guide pos="7325"/>
        <p:guide pos="2555"/>
        <p:guide pos="9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7918"/>
          </a:xfrm>
          <a:prstGeom prst="rect">
            <a:avLst/>
          </a:prstGeom>
        </p:spPr>
        <p:txBody>
          <a:bodyPr vert="horz" lIns="90965" tIns="45481" rIns="90965" bIns="45481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7918"/>
          </a:xfrm>
          <a:prstGeom prst="rect">
            <a:avLst/>
          </a:prstGeom>
        </p:spPr>
        <p:txBody>
          <a:bodyPr vert="horz" lIns="90965" tIns="45481" rIns="90965" bIns="45481" rtlCol="0"/>
          <a:lstStyle>
            <a:lvl1pPr algn="r">
              <a:defRPr sz="1200"/>
            </a:lvl1pPr>
          </a:lstStyle>
          <a:p>
            <a:fld id="{7A6B37C3-816C-41C4-9B4E-2229862A4AA7}" type="datetimeFigureOut">
              <a:rPr lang="nb-NO" smtClean="0"/>
              <a:t>27.06.2023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7918"/>
          </a:xfrm>
          <a:prstGeom prst="rect">
            <a:avLst/>
          </a:prstGeom>
        </p:spPr>
        <p:txBody>
          <a:bodyPr vert="horz" lIns="90965" tIns="45481" rIns="90965" bIns="45481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7918"/>
          </a:xfrm>
          <a:prstGeom prst="rect">
            <a:avLst/>
          </a:prstGeom>
        </p:spPr>
        <p:txBody>
          <a:bodyPr vert="horz" lIns="90965" tIns="45481" rIns="90965" bIns="45481" rtlCol="0" anchor="b"/>
          <a:lstStyle>
            <a:lvl1pPr algn="r">
              <a:defRPr sz="1200"/>
            </a:lvl1pPr>
          </a:lstStyle>
          <a:p>
            <a:fld id="{C07FE373-EE99-47C2-811F-C1734DF210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631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889938" cy="487680"/>
          </a:xfrm>
          <a:prstGeom prst="rect">
            <a:avLst/>
          </a:prstGeom>
        </p:spPr>
        <p:txBody>
          <a:bodyPr vert="horz" lIns="90965" tIns="45481" rIns="90965" bIns="45481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0965" tIns="45481" rIns="90965" bIns="45481" rtlCol="0"/>
          <a:lstStyle>
            <a:lvl1pPr algn="r">
              <a:defRPr sz="1200"/>
            </a:lvl1pPr>
          </a:lstStyle>
          <a:p>
            <a:fld id="{38170591-70F8-405E-A797-3569DAA1176C}" type="datetimeFigureOut">
              <a:rPr lang="nb-NO" smtClean="0"/>
              <a:t>27.06.2023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31838"/>
            <a:ext cx="65008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65" tIns="45481" rIns="90965" bIns="45481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0965" tIns="45481" rIns="90965" bIns="45481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5" y="9264228"/>
            <a:ext cx="2889938" cy="487680"/>
          </a:xfrm>
          <a:prstGeom prst="rect">
            <a:avLst/>
          </a:prstGeom>
        </p:spPr>
        <p:txBody>
          <a:bodyPr vert="horz" lIns="90965" tIns="45481" rIns="90965" bIns="45481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0965" tIns="45481" rIns="90965" bIns="45481" rtlCol="0" anchor="b"/>
          <a:lstStyle>
            <a:lvl1pPr algn="r">
              <a:defRPr sz="1200"/>
            </a:lvl1pPr>
          </a:lstStyle>
          <a:p>
            <a:fld id="{0671F7BA-E95F-4B5E-9BD0-950D01B3D6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88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1F7BA-E95F-4B5E-9BD0-950D01B3D61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088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1F7BA-E95F-4B5E-9BD0-950D01B3D61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7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1F7BA-E95F-4B5E-9BD0-950D01B3D61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534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FF05FE-4686-4401-8435-3184D20E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9D29-960B-4A64-A289-6FDC0AD43CA0}" type="datetime1">
              <a:rPr lang="nb-NO" smtClean="0"/>
              <a:t>27.06.2023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E55D9E-DCCB-4C6A-B993-B4E34064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73E658-A926-4C2C-98EE-AB70A1D0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FA45D2A-9AD5-4FA0-8B4D-3F277D66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4348607" cy="119438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86C8ECE-38F8-4390-AC09-623FD14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6" y="2978331"/>
            <a:ext cx="4348606" cy="137742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D529F53-5CF9-4D77-8899-65700A056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1"/>
            <a:ext cx="6095999" cy="5928526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18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3A6C-51D2-47E9-86A9-03DC6B119993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0BD98DE-0FE7-4EE7-BD09-E062E3DFF2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23F4A9D-4298-4A99-BC78-A135ACB9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5F2F4FF-176B-4A6C-93AD-E9D9F50C6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488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556A-BF24-49DA-BBE2-834D43538B24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9F6BAA13-0830-4EAC-B836-D5C1707063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1A3243-C799-46F9-AD23-9C216B8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A667A7-0101-4FE5-B036-E06942A90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37825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0F23-DA8E-4AC8-9890-8EC92BCBDBDF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8672E4AF-E70B-4478-86F5-CE8AE7E854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4FBBD37-7F67-4259-B493-0B636DB8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5BA5566-A5E0-4321-B599-BEB03BF1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2131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82F-C712-4DB8-B214-338043E00409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EC70B67E-5D5A-4E46-876B-5EBFE14DF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38998CB-4927-4FB5-B611-468983E4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B72B3F4-5C2D-4A8D-8604-BAB4F03A9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761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004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0072502-4E4A-449F-AA2C-76A83E5B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829"/>
            <a:ext cx="10515600" cy="10108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B7CF3-00A0-472B-8D13-4F9BD4116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77737"/>
            <a:ext cx="10515599" cy="2908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9C29-22FF-4FED-A223-B64D95AA235C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93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0063A-0FCF-4E24-A2F7-FDF93DE90E68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AC5F53C-EA7D-4BF7-B0CE-4CFEA055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829"/>
            <a:ext cx="10515600" cy="10108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D4AE153-D803-4E98-9331-E3E00C0E6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77737"/>
            <a:ext cx="10515599" cy="2908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48472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FA75-1C92-4133-A27F-D5B315220716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0B3AA98A-AB8C-42AF-A30A-D209CA99F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0537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79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72502-4E4A-449F-AA2C-76A83E5B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B7CF3-00A0-472B-8D13-4F9BD4116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60775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8E5455-3D59-4FA3-A1BA-DEA033D3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215C9-ADA9-460E-BC38-FB156E35C468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7478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623083-D33A-41F6-B8DB-2D3EB38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530954-7EF2-4A49-BA1B-0D96C0E3B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6843305-9234-4016-8858-D2D624C00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478D46D-40F1-4636-9061-740475BE9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7C1F019-E4C9-4E2C-A7F3-ACA3E200A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73F2E7E-640A-492E-AF62-0B6DA0F6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63AF-76DB-4A1C-A28F-4A9938A707C1}" type="datetime1">
              <a:rPr lang="nb-NO" smtClean="0"/>
              <a:t>27.06.2023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7440104-1176-4BB4-9FAD-337AC307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B91EE86-8CBA-47F3-8867-7447A365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052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C42E7-C7B6-4BB1-8678-1916449E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8FC5351-58AB-4694-B2C5-C21BBC38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F67C-7BF1-4B63-B372-9DD0C5B7CBBD}" type="datetime1">
              <a:rPr lang="nb-NO" smtClean="0"/>
              <a:t>27.06.2023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D0D3338-C838-4294-B690-189DBEA7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A64C9D0-EBD5-4D33-BD7B-CCF2F5E1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93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E38E-D41D-477F-BDA9-1FF58FB5D85B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464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3B7481-3688-4B04-B67E-23B7FD9F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92C2-E59D-4AA2-A9F3-80EF6A0BE026}" type="datetime1">
              <a:rPr lang="nb-NO" smtClean="0"/>
              <a:t>27.06.2023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73DD26-4037-4A18-A05E-AA134B9D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96E061-70AD-45E6-B695-FC98F914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271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23DAC3-63F7-47B9-8849-56C11C65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A2B288-8474-497C-BB09-B35CB9048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029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84D96C6-9DD9-4A7E-A58B-D003BA3A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38EE01-7238-4561-A187-E11A63C0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139-CD53-478E-AAD7-AC89547FFAF5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094927-591E-4118-A81B-651D9F59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12A0B68-B0DB-41B7-97FB-BCA07928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43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9F929D-3EB7-43CD-AC5A-01BB3CA1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1C2C024-B5B1-4EF1-98F7-21E527659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029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ED10DCB-4CC2-41CC-930E-605F48B59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05EFD-1D1B-40FF-BBCD-32A40CE9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21E95-19C2-4C60-90E1-CD255DFF3B11}" type="datetime1">
              <a:rPr lang="nb-NO" smtClean="0"/>
              <a:t>27.06.2023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59C27FE-1663-44B6-9310-E16AF221F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79CC22F-B2A4-43A6-8281-29728CC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417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AB8A57-A090-46D2-9C77-648D6BC3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4D7ED39-B928-4D24-8503-84B1C706F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399874-F5EA-4A69-B2A0-003A7718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C3C9-01C9-4AA0-833C-D87F2F05DA3C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2CB4EF-1C91-45AE-8ECF-9A493CDF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64C1AF-7B01-4768-89F6-19D52D88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80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BF99EC6-875A-4ADA-A6D0-E0A240E25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8DDAD5-D8A2-40BF-810A-ED6A41D93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2127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ED1CEF-4917-4625-8A8C-33192A9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F272-7AEC-4252-ADF5-FB684ADF13BA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A3D3D1-3EBF-453F-8FC4-C2D2F3D0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F1D355-3540-45DB-A7F3-EF6B98B8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87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54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2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47200" y="6713539"/>
            <a:ext cx="2844800" cy="149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7FB82-A87B-4127-8E50-7CDAA8DC397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37758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179984" rIns="0" bIns="0" rtlCol="0" anchor="t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66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D2398-FC0D-4E0C-B5AD-8C2E8F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449673-CC7C-4DA6-A417-52E1BA9E8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6133-58D1-4D33-94BB-C8BFEF0811F5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87EF4F6-FD80-4958-8E24-E370421914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55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E8063-3DAC-4EA3-A0B9-423EBA34AE97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AA9C0BB-5039-4A1C-947B-6743E2CB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30C9680-88E9-452A-BB51-C51AB99C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3484A42-984E-4758-86EA-2B21CC09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0385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FD3C-5E22-4AFC-B39E-8D4143178750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B4D85B6-5136-43C2-BCCA-FFE6137618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CFEB4D9-AD72-4B60-95EB-31621B6E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D57DF29E-3BF1-4C83-88E7-8D3E0A61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1233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6557-6134-4B96-B9F5-5E32DB35C17C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1AEE4B75-5134-4C41-9450-B9D58D473B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5D8EE15-1803-4B1F-8864-F2EA4E37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4AF2EA40-B6A1-473F-99F1-10102CD04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1980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1AAED-9DEC-4DE9-BA81-D38DABEF1E54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113684-BC8C-4B54-B1C4-2C234332B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BE7DA01-5E20-41BD-826E-7F328002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34D5D0D-229E-4AF7-928B-37C41B666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5077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5418-3382-45CA-A70F-9B867D0EE955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4F0BCF0-D77D-4BAC-ACC6-E58E2771C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A8BB17A-3886-437E-B029-FA39EB4C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FD7AEDA9-25F3-4EBC-AEFD-6D675442C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4958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D8FD-2744-4B63-8988-4242AB2F1C75}" type="datetime1">
              <a:rPr lang="nb-NO" smtClean="0"/>
              <a:t>27.06.2023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E431200A-E5F1-4F37-8164-2FFA693ECB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AB19BB-2DBF-4D3A-8459-E3D69AC6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5FB2E99-4EC2-4268-AB1B-CDAADA5B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81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F13CE7-7E72-49FD-9179-672195AA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1C6E529-3426-4CD8-8DE8-704A0026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05DCFF-9452-43CA-A8F2-63B746EF6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0593" y="6292742"/>
            <a:ext cx="1200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4A93"/>
                </a:solidFill>
              </a:defRPr>
            </a:lvl1pPr>
          </a:lstStyle>
          <a:p>
            <a:fld id="{87DEE547-E3B9-43A0-AA47-1B95FE46045A}" type="datetime1">
              <a:rPr lang="nb-NO" smtClean="0"/>
              <a:t>27.06.2023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F726A0-91AD-490D-8F7E-2F883D0B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3500" y="6292742"/>
            <a:ext cx="62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4A9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DB195-5C8F-492E-BE84-4A9C1B3F7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4303" y="6292742"/>
            <a:ext cx="859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4A93"/>
                </a:solidFill>
              </a:defRPr>
            </a:lvl1pPr>
          </a:lstStyle>
          <a:p>
            <a:fld id="{06668B70-52D5-4929-987C-994778F03EBF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EDE010E-7568-42CB-990A-AAD7ACCD914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" y="6292868"/>
            <a:ext cx="1698307" cy="36043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BE4884A-7C66-4471-9DC2-28A0785C029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486" y="6256460"/>
            <a:ext cx="474315" cy="4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52" r:id="rId14"/>
    <p:sldLayoutId id="2147483671" r:id="rId15"/>
    <p:sldLayoutId id="2147483672" r:id="rId16"/>
    <p:sldLayoutId id="2147483670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983" r:id="rId25"/>
    <p:sldLayoutId id="214748419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A9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156336" y="602348"/>
            <a:ext cx="9596846" cy="1411982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Rokade C1 - Rikshospitalet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3100" dirty="0" smtClean="0"/>
              <a:t>Medvirkningsmøte</a:t>
            </a:r>
            <a:br>
              <a:rPr lang="nb-NO" sz="3100" dirty="0" smtClean="0"/>
            </a:br>
            <a:r>
              <a:rPr lang="nb-NO" sz="3100" dirty="0" smtClean="0"/>
              <a:t>20. juni 2023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2" y="2726760"/>
            <a:ext cx="5348875" cy="3009112"/>
          </a:xfrm>
          <a:prstGeom prst="rect">
            <a:avLst/>
          </a:prstGeom>
        </p:spPr>
      </p:pic>
      <p:pic>
        <p:nvPicPr>
          <p:cNvPr id="9" name="Picture 4" descr="A picture containing mountain, sky, outdoor, city&#10;&#10;Description automatically generated">
            <a:extLst>
              <a:ext uri="{FF2B5EF4-FFF2-40B4-BE49-F238E27FC236}">
                <a16:creationId xmlns:a16="http://schemas.microsoft.com/office/drawing/2014/main" id="{1D812CF6-14C1-E8F8-E268-EF51FAA516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26990" r="13867" b="346"/>
          <a:stretch/>
        </p:blipFill>
        <p:spPr>
          <a:xfrm>
            <a:off x="5677537" y="2724689"/>
            <a:ext cx="6364314" cy="30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93" y="0"/>
            <a:ext cx="9433092" cy="5927672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6200608" y="2760866"/>
            <a:ext cx="2257504" cy="523220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Midlertidig hovedinngang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 Q1-Q2 2025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455229" y="1513114"/>
            <a:ext cx="1030211" cy="74022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7388087" y="1159565"/>
            <a:ext cx="2358887" cy="523220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Midlertidig hovedinngang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 Q1 2024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069628" y="2544641"/>
            <a:ext cx="1030211" cy="74022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54" y="-112269"/>
            <a:ext cx="9433092" cy="592767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2" name="TekstSylinder 11"/>
          <p:cNvSpPr txBox="1"/>
          <p:nvPr/>
        </p:nvSpPr>
        <p:spPr>
          <a:xfrm>
            <a:off x="5760121" y="3275111"/>
            <a:ext cx="2233277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Midlertidig hovedinngang 2 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8562623" y="1892223"/>
            <a:ext cx="2101362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 10 (Velferdsbygget)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9062964" y="590102"/>
            <a:ext cx="844061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 14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8689356" y="1035964"/>
            <a:ext cx="2116019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Foreldreovernatting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ktangel 22"/>
          <p:cNvSpPr/>
          <p:nvPr/>
        </p:nvSpPr>
        <p:spPr>
          <a:xfrm>
            <a:off x="1486954" y="4387692"/>
            <a:ext cx="9433092" cy="15480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 14 bygges til PHA og Renhold. Bygg 10 bygges til UiO (Medisinsk bibliotek, lesesaler).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B2 1.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Midlertidig hovedinngang 2, resepsjon, blodprøvetaking, pasientbibliotek, læring og mestring, portørrom, kiosk, kontrollrom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B2 4.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Dialyse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366044" y="2586775"/>
            <a:ext cx="661270" cy="56802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54" y="-69144"/>
            <a:ext cx="9433092" cy="592767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5575301" y="393701"/>
            <a:ext cx="1244599" cy="8445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481053" y="4741079"/>
            <a:ext cx="943309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Hjerteovervåkning fra C1 3. etasje og kardiologisk sengepost i C2 3. etasje flyttes til E3 og E4. Akuttmottak flyttes fra C1 2. etasje til E3 2. etasje.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Døgnområder i C2 og C4 bygges om pga. intern rokade.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879293" y="545792"/>
            <a:ext cx="3722077" cy="523220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E3 og E4 Bygges om til døgnområde, hjerteovervåkning og akuttmottak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5838566" y="435796"/>
            <a:ext cx="1040727" cy="3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E3 E4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>
          <a:xfrm rot="20102736">
            <a:off x="6007690" y="1630873"/>
            <a:ext cx="2222824" cy="61901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 ned 14"/>
          <p:cNvSpPr/>
          <p:nvPr/>
        </p:nvSpPr>
        <p:spPr>
          <a:xfrm rot="8786039">
            <a:off x="6559288" y="1196427"/>
            <a:ext cx="234148" cy="56744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Sylinder 15"/>
          <p:cNvSpPr txBox="1"/>
          <p:nvPr/>
        </p:nvSpPr>
        <p:spPr>
          <a:xfrm rot="19805598">
            <a:off x="6271494" y="1645445"/>
            <a:ext cx="182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C1   C2    C3  C4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705" t="10893" r="21837" b="35094"/>
          <a:stretch/>
        </p:blipFill>
        <p:spPr>
          <a:xfrm>
            <a:off x="0" y="0"/>
            <a:ext cx="12192000" cy="581267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0" y="1"/>
            <a:ext cx="6774287" cy="24019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Bygge sengeposter i E3 og E4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Flytte KAD overvåking fra C1, 3.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E (14 senger)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Flytte KAD sengepost fra C2, 3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Bygge om C2, 3.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Nevrologisk sengepost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Flytte Nevrologisk sengepost fra C4, 4.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C2 3.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Bygge om C4, 4.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Thorax</a:t>
            </a: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Flytte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Thorax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kir. Intermediær/sengepost fra C1, 4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C4, 4.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etg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598535" y="1049628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194738" y="2932097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Ellipse 6"/>
          <p:cNvSpPr/>
          <p:nvPr/>
        </p:nvSpPr>
        <p:spPr>
          <a:xfrm>
            <a:off x="6836535" y="3172496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Ellipse 7"/>
          <p:cNvSpPr/>
          <p:nvPr/>
        </p:nvSpPr>
        <p:spPr>
          <a:xfrm>
            <a:off x="5748270" y="4808113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Ellipse 8"/>
          <p:cNvSpPr/>
          <p:nvPr/>
        </p:nvSpPr>
        <p:spPr>
          <a:xfrm>
            <a:off x="6971764" y="4518338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Ellipse 9"/>
          <p:cNvSpPr/>
          <p:nvPr/>
        </p:nvSpPr>
        <p:spPr>
          <a:xfrm>
            <a:off x="7989194" y="4679324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Ellipse 10"/>
          <p:cNvSpPr/>
          <p:nvPr/>
        </p:nvSpPr>
        <p:spPr>
          <a:xfrm>
            <a:off x="6868732" y="5104334"/>
            <a:ext cx="579549" cy="579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52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927" r="14927"/>
          <a:stretch>
            <a:fillRect/>
          </a:stretch>
        </p:blipFill>
        <p:spPr>
          <a:xfrm>
            <a:off x="1073513" y="1027906"/>
            <a:ext cx="10044973" cy="4886162"/>
          </a:xfrm>
          <a:prstGeom prst="rect">
            <a:avLst/>
          </a:prstGeo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1073512" y="365125"/>
            <a:ext cx="1028028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A9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Kontorer i modulbygg på tak C2 – C6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11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749" b="5749"/>
          <a:stretch>
            <a:fillRect/>
          </a:stretch>
        </p:blipFill>
        <p:spPr>
          <a:xfrm>
            <a:off x="1035245" y="782189"/>
            <a:ext cx="10449348" cy="5082861"/>
          </a:xfrm>
          <a:prstGeom prst="rect">
            <a:avLst/>
          </a:prstGeo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1071097" y="21489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A9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Foreldreovernatting til modulbygg C7</a:t>
            </a:r>
            <a:endParaRPr kumimoji="0" lang="nb-NO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0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Saker til behandling i sentralt AMU 15.06.23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16</a:t>
            </a:fld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1164" y="1313215"/>
            <a:ext cx="7729672" cy="55447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Avrundet rektangel 7"/>
          <p:cNvSpPr/>
          <p:nvPr/>
        </p:nvSpPr>
        <p:spPr>
          <a:xfrm>
            <a:off x="3391270" y="3986074"/>
            <a:ext cx="1571347" cy="43500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Avrundet rektangel 8"/>
          <p:cNvSpPr/>
          <p:nvPr/>
        </p:nvSpPr>
        <p:spPr>
          <a:xfrm>
            <a:off x="3799643" y="5877017"/>
            <a:ext cx="1012054" cy="621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3391270" y="3888420"/>
            <a:ext cx="53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00B0F0"/>
                </a:solidFill>
              </a:rPr>
              <a:t>1.</a:t>
            </a:r>
            <a:endParaRPr lang="nb-NO" sz="3200" dirty="0">
              <a:solidFill>
                <a:srgbClr val="00B0F0"/>
              </a:solidFill>
            </a:endParaRPr>
          </a:p>
        </p:txBody>
      </p:sp>
      <p:sp>
        <p:nvSpPr>
          <p:cNvPr id="11" name="Avrundet rektangel 10"/>
          <p:cNvSpPr/>
          <p:nvPr/>
        </p:nvSpPr>
        <p:spPr>
          <a:xfrm>
            <a:off x="7403977" y="3586579"/>
            <a:ext cx="2077374" cy="47939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8886549" y="3488925"/>
            <a:ext cx="56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rgbClr val="00B0F0"/>
                </a:solidFill>
              </a:rPr>
              <a:t>2.</a:t>
            </a:r>
            <a:endParaRPr lang="nb-NO" sz="3600" dirty="0">
              <a:solidFill>
                <a:srgbClr val="00B0F0"/>
              </a:solidFill>
            </a:endParaRPr>
          </a:p>
        </p:txBody>
      </p:sp>
      <p:sp>
        <p:nvSpPr>
          <p:cNvPr id="13" name="Avrundet rektangel 12"/>
          <p:cNvSpPr/>
          <p:nvPr/>
        </p:nvSpPr>
        <p:spPr>
          <a:xfrm>
            <a:off x="6418555" y="1420427"/>
            <a:ext cx="1748901" cy="102981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/>
          <p:cNvSpPr txBox="1"/>
          <p:nvPr/>
        </p:nvSpPr>
        <p:spPr>
          <a:xfrm>
            <a:off x="7546019" y="1597980"/>
            <a:ext cx="62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00B0F0"/>
                </a:solidFill>
              </a:rPr>
              <a:t>3.</a:t>
            </a:r>
            <a:endParaRPr lang="nb-NO" sz="3200" dirty="0">
              <a:solidFill>
                <a:srgbClr val="00B0F0"/>
              </a:solidFill>
            </a:endParaRPr>
          </a:p>
        </p:txBody>
      </p:sp>
      <p:sp>
        <p:nvSpPr>
          <p:cNvPr id="16" name="Avrundet rektangel 15"/>
          <p:cNvSpPr/>
          <p:nvPr/>
        </p:nvSpPr>
        <p:spPr>
          <a:xfrm>
            <a:off x="7039992" y="5406501"/>
            <a:ext cx="1704513" cy="47051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/>
          <p:cNvSpPr txBox="1"/>
          <p:nvPr/>
        </p:nvSpPr>
        <p:spPr>
          <a:xfrm>
            <a:off x="7111014" y="5335481"/>
            <a:ext cx="63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00B0F0"/>
                </a:solidFill>
              </a:rPr>
              <a:t>4.</a:t>
            </a:r>
            <a:endParaRPr lang="nb-NO" sz="3200" dirty="0">
              <a:solidFill>
                <a:srgbClr val="00B0F0"/>
              </a:solidFill>
            </a:endParaRPr>
          </a:p>
        </p:txBody>
      </p:sp>
      <p:sp>
        <p:nvSpPr>
          <p:cNvPr id="18" name="Avrundet rektangel 17"/>
          <p:cNvSpPr/>
          <p:nvPr/>
        </p:nvSpPr>
        <p:spPr>
          <a:xfrm>
            <a:off x="9064101" y="4900474"/>
            <a:ext cx="1606858" cy="56817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/>
          <p:cNvSpPr txBox="1"/>
          <p:nvPr/>
        </p:nvSpPr>
        <p:spPr>
          <a:xfrm>
            <a:off x="10074303" y="4900475"/>
            <a:ext cx="73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00B0F0"/>
                </a:solidFill>
              </a:rPr>
              <a:t>5.</a:t>
            </a:r>
            <a:endParaRPr lang="nb-NO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1A9F1B-CA68-4E36-9A35-C52BD95F69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1532" y="191912"/>
            <a:ext cx="9085591" cy="1325563"/>
          </a:xfrm>
        </p:spPr>
        <p:txBody>
          <a:bodyPr/>
          <a:lstStyle/>
          <a:p>
            <a:r>
              <a:rPr lang="nb-NO" dirty="0"/>
              <a:t>Status fremdrift Rokade </a:t>
            </a:r>
            <a:r>
              <a:rPr lang="nb-NO" dirty="0" smtClean="0"/>
              <a:t>C1 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C0C2D5F1-F9DD-54A2-04A9-BD73E65F52BD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30009" y="831515"/>
          <a:ext cx="9625262" cy="547549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2963673551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921563087"/>
                    </a:ext>
                  </a:extLst>
                </a:gridCol>
                <a:gridCol w="8240962">
                  <a:extLst>
                    <a:ext uri="{9D8B030D-6E8A-4147-A177-3AD203B41FA5}">
                      <a16:colId xmlns:a16="http://schemas.microsoft.com/office/drawing/2014/main" val="717836052"/>
                    </a:ext>
                  </a:extLst>
                </a:gridCol>
              </a:tblGrid>
              <a:tr h="2872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chemeClr val="tx1"/>
                          </a:solidFill>
                          <a:effectLst/>
                        </a:rPr>
                        <a:t>År</a:t>
                      </a:r>
                      <a:endParaRPr lang="nb-NO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 kern="1200" err="1">
                          <a:solidFill>
                            <a:schemeClr val="tx1"/>
                          </a:solidFill>
                          <a:effectLst/>
                        </a:rPr>
                        <a:t>Mnd</a:t>
                      </a:r>
                      <a:endParaRPr lang="nb-NO" sz="105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050" kern="1200" dirty="0">
                          <a:solidFill>
                            <a:schemeClr val="tx1"/>
                          </a:solidFill>
                          <a:effectLst/>
                        </a:rPr>
                        <a:t>Aktivitet</a:t>
                      </a:r>
                      <a:endParaRPr lang="nb-NO" sz="105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/>
                </a:tc>
                <a:extLst>
                  <a:ext uri="{0D108BD9-81ED-4DB2-BD59-A6C34878D82A}">
                    <a16:rowId xmlns:a16="http://schemas.microsoft.com/office/drawing/2014/main" val="4199785179"/>
                  </a:ext>
                </a:extLst>
              </a:tr>
              <a:tr h="287289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April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Sykehotellet (Gaustad hotell) avvikler sitt overnattingstilbud og gjøres om til kontorer fra E3 og foreldreovernatting fra E4. </a:t>
                      </a:r>
                      <a:endParaRPr lang="nb-NO" sz="105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Oppstart arbeider på tak C for etablering modulbygg</a:t>
                      </a:r>
                      <a:endParaRPr lang="nb-N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2454132242"/>
                  </a:ext>
                </a:extLst>
              </a:tr>
              <a:tr h="11222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Mai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Riving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 i E3 og E4, pågår frem til etter sommeren. </a:t>
                      </a:r>
                      <a:endParaRPr lang="nb-N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1607405977"/>
                  </a:ext>
                </a:extLst>
              </a:tr>
              <a:tr h="12344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effectLst/>
                        </a:rPr>
                        <a:t>Juni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>
                          <a:effectLst/>
                        </a:rPr>
                        <a:t>Oppstart montering av moduler på tak C</a:t>
                      </a:r>
                      <a:endParaRPr lang="nb-N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97126052"/>
                  </a:ext>
                </a:extLst>
              </a:tr>
              <a:tr h="33666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August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bygging E3 og E4 for etablering av sengeposter og akuttmottak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Bygg 14 tas i bruk inkl. gymsal for PHA og OSS Renhold. </a:t>
                      </a:r>
                      <a:endParaRPr lang="nb-NO" sz="1050">
                        <a:effectLst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Riving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 i bygg 10. (for ombygging til UiO bibliotek, ferdighetssenter og lesesaler)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1171336365"/>
                  </a:ext>
                </a:extLst>
              </a:tr>
              <a:tr h="11222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Oktober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Midlertidig hovedinngang mellom C2-C3 etablert (innvendige arbeider og fasade).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1399744794"/>
                  </a:ext>
                </a:extLst>
              </a:tr>
              <a:tr h="22444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November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Modulbygg tak C tas i bruk. (kontorplasser for B2 og D4)</a:t>
                      </a: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3086082338"/>
                  </a:ext>
                </a:extLst>
              </a:tr>
              <a:tr h="22444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Desember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Arealer mot byggeplass bygg J fraflyttes (pasientbibliotek, kantine, læring og mestring)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bygging B2, 4.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 (Dialyse og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nyrelab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.)</a:t>
                      </a:r>
                      <a:endParaRPr lang="nb-NO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3653929275"/>
                  </a:ext>
                </a:extLst>
              </a:tr>
              <a:tr h="224440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Februar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E3 og E4 ferdigstilt og tas i bruk (sengepost for HLK og nytt akuttmottak)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ombygging C2, 3.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. (sengepost for Nevrologisk)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2770819014"/>
                  </a:ext>
                </a:extLst>
              </a:tr>
              <a:tr h="33666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Mars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arbeider på tak E for modulbygg (OBS! Er til KS for vurdering av behov)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forberedelser og BH leveranser til modulbygg C7</a:t>
                      </a: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1710231838"/>
                  </a:ext>
                </a:extLst>
              </a:tr>
              <a:tr h="22444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April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Bygg 10 ferdigstilt. UiO flytter fra B2 (Medisinsk bibliotek, ferdighetssenter og lesesaler).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Ombygging i B2 for midlertidig hovedinngang, prøvetaking, portørrom og andre funksjoner som er planlagt hit.</a:t>
                      </a:r>
                      <a:endParaRPr lang="nb-NO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2305519324"/>
                  </a:ext>
                </a:extLst>
              </a:tr>
              <a:tr h="25691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August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Ferdigstilt ombygging C2, 3.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. (sengepost for Nevrologisk)</a:t>
                      </a:r>
                      <a:endParaRPr lang="nb-NO" sz="1050">
                        <a:effectLst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Oppstart ombygging C4, 4.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. (sengeposter)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2678067552"/>
                  </a:ext>
                </a:extLst>
              </a:tr>
              <a:tr h="11222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September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Ferdigstilt B2, 4.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. (Dialyse og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Nyrelab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nb-NO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485246714"/>
                  </a:ext>
                </a:extLst>
              </a:tr>
              <a:tr h="44888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Oktober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Ferdigstilt modulbygg C7 klar til innflytting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Sykehotellet fraflyttes og frigjøres for </a:t>
                      </a:r>
                      <a:r>
                        <a:rPr lang="nb-NO" sz="1050" err="1">
                          <a:solidFill>
                            <a:srgbClr val="000000"/>
                          </a:solidFill>
                          <a:effectLst/>
                        </a:rPr>
                        <a:t>riving</a:t>
                      </a: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 (Kontorer til modulbygg tak C og C7, foreldreovernatting til C7). </a:t>
                      </a:r>
                      <a:endParaRPr lang="nb-NO" sz="105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Milepæl: Sykehotellet frigjort til Nye Rikshospitalet.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3031903122"/>
                  </a:ext>
                </a:extLst>
              </a:tr>
              <a:tr h="101132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>
                          <a:solidFill>
                            <a:srgbClr val="000000"/>
                          </a:solidFill>
                          <a:effectLst/>
                        </a:rPr>
                        <a:t>Desember </a:t>
                      </a:r>
                      <a:endParaRPr lang="nb-NO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Ferdigstilt ombygging C4, 4.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. Sengepost for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Thoraxkirurgisk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 Intermediær i C4, 4.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.. </a:t>
                      </a:r>
                      <a:endParaRPr lang="nb-NO" sz="1050" dirty="0">
                        <a:effectLst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Ferdigstilt B2, 1.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. med midlertidig hovedinngang, resepsjon, blodprøvetaking, pasientbibliotek, læring og mestring, portørrom, kiosk og kontrollrom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Elfys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 5 i D4</a:t>
                      </a:r>
                      <a:endParaRPr lang="nb-NO" sz="105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Ferdigstilt Klinisk forskningspost i C2, 2.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etg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.  </a:t>
                      </a:r>
                      <a:endParaRPr lang="nb-NO" sz="105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Milepæl: C1 klart til </a:t>
                      </a:r>
                      <a:r>
                        <a:rPr lang="nb-NO" sz="1050" dirty="0" err="1">
                          <a:solidFill>
                            <a:srgbClr val="000000"/>
                          </a:solidFill>
                          <a:effectLst/>
                        </a:rPr>
                        <a:t>riving</a:t>
                      </a: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 av Nye Rikshospitalet. </a:t>
                      </a:r>
                      <a:endParaRPr lang="nb-NO" sz="105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050" dirty="0">
                          <a:solidFill>
                            <a:srgbClr val="000000"/>
                          </a:solidFill>
                          <a:effectLst/>
                        </a:rPr>
                        <a:t>Milepæl: Midlertidig hovedinngang etablert. </a:t>
                      </a:r>
                      <a:endParaRPr lang="nb-NO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359" marR="26359" marT="18000" marB="18000"/>
                </a:tc>
                <a:extLst>
                  <a:ext uri="{0D108BD9-81ED-4DB2-BD59-A6C34878D82A}">
                    <a16:rowId xmlns:a16="http://schemas.microsoft.com/office/drawing/2014/main" val="2336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1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Medvirkningsmøte vs. særmøte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50822"/>
            <a:ext cx="10515600" cy="47987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Medvirkningsmøtet </a:t>
            </a:r>
          </a:p>
          <a:p>
            <a:r>
              <a:rPr lang="nb-NO" dirty="0" smtClean="0"/>
              <a:t>skal </a:t>
            </a:r>
            <a:r>
              <a:rPr lang="nb-NO" dirty="0"/>
              <a:t>bistå med å koordinere det helhetlige brukerperspektivet og gruppen består av representanter fra klinikkene, tillitsvalgte, vernetjenesten, brukerrepresentant, UiO, bedriftshelsetjenesten og Nye OUS. </a:t>
            </a:r>
          </a:p>
          <a:p>
            <a:r>
              <a:rPr lang="nb-NO" dirty="0" smtClean="0"/>
              <a:t>vil </a:t>
            </a:r>
            <a:r>
              <a:rPr lang="nb-NO" dirty="0"/>
              <a:t>ha jevnlige møter der gruppen blir orientert om status og framdrift i de ulike delprosjektene. </a:t>
            </a:r>
            <a:endParaRPr lang="nb-NO" dirty="0" smtClean="0"/>
          </a:p>
          <a:p>
            <a:r>
              <a:rPr lang="nb-NO" dirty="0"/>
              <a:t>Rokade C1 vil rapportere status og større problemområder til programstyret for Nye </a:t>
            </a:r>
            <a:r>
              <a:rPr lang="nb-NO" dirty="0" smtClean="0"/>
              <a:t>Aker og Rikshospitalet</a:t>
            </a:r>
            <a:endParaRPr lang="nb-NO" dirty="0"/>
          </a:p>
          <a:p>
            <a:pPr marL="0" indent="0">
              <a:buNone/>
            </a:pPr>
            <a:r>
              <a:rPr lang="nb-NO" b="1" dirty="0" smtClean="0"/>
              <a:t>Særmøter</a:t>
            </a:r>
            <a:r>
              <a:rPr lang="nb-NO" dirty="0" smtClean="0"/>
              <a:t> </a:t>
            </a:r>
          </a:p>
          <a:p>
            <a:r>
              <a:rPr lang="nb-NO" dirty="0"/>
              <a:t>I det videre detaljeringsarbeidet legges det opp til å bruke særmøter innenfor det enkelte delprosjekt. Deltakere i disse gruppene bør ha konkret kunnskap og kompetanse om de ulike temaene som skal diskuteres/utredes. </a:t>
            </a:r>
            <a:r>
              <a:rPr lang="nb-NO" dirty="0" smtClean="0"/>
              <a:t>TV + VO deltar i særmøtene.</a:t>
            </a:r>
          </a:p>
          <a:p>
            <a:r>
              <a:rPr lang="nb-NO" dirty="0"/>
              <a:t>Overordnede problemstillinger vil bli løftet opp til medvirkningsgruppen for behandling.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937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Særmøter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Det er via </a:t>
            </a:r>
            <a:r>
              <a:rPr lang="nb-NO" dirty="0" err="1" smtClean="0"/>
              <a:t>klinikkontakter</a:t>
            </a:r>
            <a:r>
              <a:rPr lang="nb-NO" dirty="0" smtClean="0"/>
              <a:t> innmeldt deltakere til 11 ulike særmøter – de aller fleste har deltatt i tilsvarende møter i forprosjektet (da kalt lokale brukermøter)</a:t>
            </a:r>
          </a:p>
          <a:p>
            <a:endParaRPr lang="nb-NO" dirty="0" smtClean="0"/>
          </a:p>
          <a:p>
            <a:r>
              <a:rPr lang="nb-NO" dirty="0" smtClean="0"/>
              <a:t>Foretakstillitsvalgte og foretakshovedverneombud / prosjektverneombud er forelagt innmelding til henholdsvis TV og VO. Det er gjort noen endringer i deltakelse fra VO</a:t>
            </a:r>
          </a:p>
          <a:p>
            <a:endParaRPr lang="nb-NO" dirty="0" smtClean="0"/>
          </a:p>
          <a:p>
            <a:r>
              <a:rPr lang="nb-NO" dirty="0" smtClean="0"/>
              <a:t>Det forventes at det innenfor enkelte områder ikke vil være behov for særmøter fremover. Det ble nå gjort en samlet innmelding for å ha etablerte særmøter klare dersom behovet kommer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71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Velkommen!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Hva innbefatter rokade C1?</a:t>
            </a:r>
          </a:p>
          <a:p>
            <a:r>
              <a:rPr lang="nb-NO" dirty="0" smtClean="0"/>
              <a:t>Rokade C1 skal være gjennomført innen årsskiftet 2024/2025</a:t>
            </a:r>
          </a:p>
          <a:p>
            <a:r>
              <a:rPr lang="nb-NO" dirty="0" smtClean="0"/>
              <a:t>Prosjekteierskap overført fra OUS </a:t>
            </a:r>
            <a:r>
              <a:rPr lang="nb-NO" dirty="0" smtClean="0">
                <a:sym typeface="Wingdings" panose="05000000000000000000" pitchFamily="2" charset="2"/>
              </a:rPr>
              <a:t> HSØ PO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Medvirkning og samhandling Nye OUS</a:t>
            </a:r>
          </a:p>
          <a:p>
            <a:pPr lvl="0"/>
            <a:r>
              <a:rPr lang="nb-NO" sz="2600" dirty="0">
                <a:solidFill>
                  <a:prstClr val="black"/>
                </a:solidFill>
              </a:rPr>
              <a:t>Det ble i mai gjennomført oppsummerende avslutningsmøter for de enkelte delprosjekter der deltakerne fra særmøtene (lokale brukergrupper) var invitert. Referatene </a:t>
            </a:r>
            <a:r>
              <a:rPr lang="nb-NO" sz="2600" dirty="0" smtClean="0">
                <a:solidFill>
                  <a:prstClr val="black"/>
                </a:solidFill>
              </a:rPr>
              <a:t>er sendt ut sammen med innkalling til dette møtet.</a:t>
            </a:r>
            <a:endParaRPr lang="nb-NO" sz="2600" dirty="0">
              <a:solidFill>
                <a:prstClr val="black"/>
              </a:solidFill>
            </a:endParaRPr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97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Særmøter (forts.)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9610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</a:rPr>
              <a:t>Det er meldt inn deltakere til særmøter for følgende delprosjekt: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E3 + E4, døgnområde + hjerteovervåkning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Akuttmottak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</a:rPr>
              <a:t>Personalkantine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Døgnområde C4 4. etasje </a:t>
            </a:r>
            <a:r>
              <a:rPr lang="nb-NO" dirty="0" smtClean="0">
                <a:latin typeface="Calibri" panose="020F0502020204030204" pitchFamily="34" charset="0"/>
                <a:ea typeface="Calibri" panose="020F0502020204030204" pitchFamily="34" charset="0"/>
              </a:rPr>
              <a:t>(TKA sengepost)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Foreldreovernatting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</a:rPr>
              <a:t>Elfys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 5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B2 hovedinngang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 smtClean="0">
                <a:latin typeface="Calibri" panose="020F0502020204030204" pitchFamily="34" charset="0"/>
                <a:ea typeface="Calibri" panose="020F0502020204030204" pitchFamily="34" charset="0"/>
              </a:rPr>
              <a:t>Dialyse og </a:t>
            </a:r>
            <a:r>
              <a:rPr lang="nb-NO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nyrelab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Døgnområde C2 3. etasje (</a:t>
            </a:r>
            <a:r>
              <a:rPr lang="nb-NO" dirty="0" smtClean="0">
                <a:latin typeface="Calibri" panose="020F0502020204030204" pitchFamily="34" charset="0"/>
                <a:ea typeface="Calibri" panose="020F0502020204030204" pitchFamily="34" charset="0"/>
              </a:rPr>
              <a:t>nevrologisk sengepost)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Klinisk forskningspost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 smtClean="0">
                <a:latin typeface="Calibri" panose="020F0502020204030204" pitchFamily="34" charset="0"/>
                <a:ea typeface="Calibri" panose="020F0502020204030204" pitchFamily="34" charset="0"/>
              </a:rPr>
              <a:t>Avdeling for barne- og ungdomspsykiatri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474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Referater og arbeidslogg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Det </a:t>
            </a:r>
            <a:r>
              <a:rPr lang="nb-NO" dirty="0"/>
              <a:t>skal skrives referater fra medvirkningsmøtene, mens det </a:t>
            </a:r>
            <a:r>
              <a:rPr lang="nb-NO" dirty="0" smtClean="0"/>
              <a:t>skrives </a:t>
            </a:r>
            <a:r>
              <a:rPr lang="nb-NO" dirty="0"/>
              <a:t>en arbeidslogg fra </a:t>
            </a:r>
            <a:r>
              <a:rPr lang="nb-NO" dirty="0" smtClean="0"/>
              <a:t>særmøtene</a:t>
            </a:r>
          </a:p>
          <a:p>
            <a:endParaRPr lang="nb-NO" dirty="0"/>
          </a:p>
          <a:p>
            <a:pPr lvl="0"/>
            <a:r>
              <a:rPr lang="nb-NO" dirty="0" smtClean="0"/>
              <a:t>Saksunderlag og referater/arbeidslogg </a:t>
            </a:r>
            <a:r>
              <a:rPr lang="nb-NO" dirty="0"/>
              <a:t>legges ut på nettet tilsvarende hva som gjøres for medvirkningsprosessen for Nye Aker og Nye Rikshospitalet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0013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Forslag til møtestruktur videre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 smtClean="0"/>
              <a:t>Medvirkningsgruppen</a:t>
            </a:r>
            <a:r>
              <a:rPr lang="nb-NO" dirty="0" smtClean="0"/>
              <a:t> inviteres til møte hver 6. uke (nå først medio september). Agenda og evt. saksunderlag sendes ut en uke i forkant</a:t>
            </a:r>
          </a:p>
          <a:p>
            <a:endParaRPr lang="nb-NO" dirty="0" smtClean="0"/>
          </a:p>
          <a:p>
            <a:r>
              <a:rPr lang="nb-NO" b="1" dirty="0" smtClean="0"/>
              <a:t>Enkelte særmøter </a:t>
            </a:r>
            <a:r>
              <a:rPr lang="nb-NO" dirty="0" smtClean="0"/>
              <a:t>inviteres nå før sommeren til 1 – 2 møter i den perioden prosjekteringsgruppen utarbeider arbeidstegninger. Oppstart ultimo august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032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Motorvei, trafikkmaskin, flere&#10;&#10;Automatisk generert beskrivelse">
            <a:extLst>
              <a:ext uri="{FF2B5EF4-FFF2-40B4-BE49-F238E27FC236}">
                <a16:creationId xmlns:a16="http://schemas.microsoft.com/office/drawing/2014/main" id="{76F09A07-9B91-5F34-DF09-D937B502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00" y="335705"/>
            <a:ext cx="9253727" cy="58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Rokadeprosjektets organisering i HSØ PO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560" y="1276342"/>
            <a:ext cx="8916880" cy="41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0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Medvirkning og samhandling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Det er nå etablert en medvirkningsstruktur etter samme mal som ble benyttet i forprosjektet. Det er gjennomført en ny innmelding der det er oppfordret til at tidligere deltakere som kjenner godt til prosjektet, tas med videre</a:t>
            </a:r>
            <a:r>
              <a:rPr lang="nb-NO" dirty="0" smtClean="0"/>
              <a:t>.</a:t>
            </a:r>
          </a:p>
          <a:p>
            <a:endParaRPr lang="nb-NO" dirty="0" smtClean="0"/>
          </a:p>
          <a:p>
            <a:r>
              <a:rPr lang="nb-NO" dirty="0"/>
              <a:t>Det er meldt inn deltakere til</a:t>
            </a:r>
          </a:p>
          <a:p>
            <a:pPr lvl="1"/>
            <a:r>
              <a:rPr lang="nb-NO" b="1" dirty="0"/>
              <a:t>Medvirkningsmøte</a:t>
            </a:r>
            <a:r>
              <a:rPr lang="nb-NO" dirty="0"/>
              <a:t> med deltakelse fra alle klinikker, TV, VO, bruker, bedriftshelsetjeneste, UiO og Nye OUS</a:t>
            </a:r>
          </a:p>
          <a:p>
            <a:pPr lvl="1"/>
            <a:r>
              <a:rPr lang="nb-NO" b="1" dirty="0"/>
              <a:t>Særmøter</a:t>
            </a:r>
            <a:r>
              <a:rPr lang="nb-NO" dirty="0"/>
              <a:t> innenfor det enkelte delprosjekt med deltakelse fra ansatte med konkret kunnskap innenfor hvert delprosjekt. TV og VO er invitert til hver gruppe.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51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Medvirkning og samhandling (forts.)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Møteserie for medvirkningsgruppen (20.06.2023 </a:t>
            </a: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smtClean="0"/>
              <a:t>)</a:t>
            </a:r>
          </a:p>
          <a:p>
            <a:endParaRPr lang="nb-NO" dirty="0" smtClean="0"/>
          </a:p>
          <a:p>
            <a:r>
              <a:rPr lang="nb-NO" dirty="0" smtClean="0"/>
              <a:t>Videre særmøter nå i detaljprosjektet legges til samme periode som arbeidstegninger utarbeides av prosjekteringsgruppen (fra høsten 2023)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7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Deltakere</a:t>
            </a:r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9907245"/>
              </p:ext>
            </p:extLst>
          </p:nvPr>
        </p:nvGraphicFramePr>
        <p:xfrm>
          <a:off x="838200" y="1690689"/>
          <a:ext cx="5087112" cy="4102956"/>
        </p:xfrm>
        <a:graphic>
          <a:graphicData uri="http://schemas.openxmlformats.org/drawingml/2006/table">
            <a:tbl>
              <a:tblPr/>
              <a:tblGrid>
                <a:gridCol w="2074485">
                  <a:extLst>
                    <a:ext uri="{9D8B030D-6E8A-4147-A177-3AD203B41FA5}">
                      <a16:colId xmlns:a16="http://schemas.microsoft.com/office/drawing/2014/main" val="3538074545"/>
                    </a:ext>
                  </a:extLst>
                </a:gridCol>
                <a:gridCol w="3012627">
                  <a:extLst>
                    <a:ext uri="{9D8B030D-6E8A-4147-A177-3AD203B41FA5}">
                      <a16:colId xmlns:a16="http://schemas.microsoft.com/office/drawing/2014/main" val="4017010298"/>
                    </a:ext>
                  </a:extLst>
                </a:gridCol>
              </a:tblGrid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nb-NO" sz="1100" b="1" i="0" u="none" strike="noStrike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Klinikk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100" b="1" i="0" u="none" strike="noStrike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Navn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125671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DST, Nye OUS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Bjørn Aage Feet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302317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AKU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Søren Pischke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189162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Morten Syversen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317883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Marianne Hægh Martinussen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507838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Nils Einar Wilhelmsen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546504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Hanne Akselsen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783011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Thea Renate Høilo Johnsrud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878363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Pål Andre Holme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904005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Arne Karlsen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286368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 Sofie Letting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87678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 Elise Grøstad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059590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Angelika Sorteberg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54441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Guri Galtung Kjæserud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741940"/>
                  </a:ext>
                </a:extLst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Oddny </a:t>
                      </a:r>
                      <a:r>
                        <a:rPr lang="nb-N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Bjerkerøy</a:t>
                      </a:r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Hitland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334194"/>
                  </a:ext>
                </a:extLst>
              </a:tr>
            </a:tbl>
          </a:graphicData>
        </a:graphic>
      </p:graphicFrame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6</a:t>
            </a:fld>
            <a:endParaRPr lang="nb-NO"/>
          </a:p>
        </p:txBody>
      </p:sp>
      <p:graphicFrame>
        <p:nvGraphicFramePr>
          <p:cNvPr id="9" name="Plassholder for innhold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6271475"/>
              </p:ext>
            </p:extLst>
          </p:nvPr>
        </p:nvGraphicFramePr>
        <p:xfrm>
          <a:off x="6108192" y="1690682"/>
          <a:ext cx="5354726" cy="4102965"/>
        </p:xfrm>
        <a:graphic>
          <a:graphicData uri="http://schemas.openxmlformats.org/drawingml/2006/table">
            <a:tbl>
              <a:tblPr/>
              <a:tblGrid>
                <a:gridCol w="2183616">
                  <a:extLst>
                    <a:ext uri="{9D8B030D-6E8A-4147-A177-3AD203B41FA5}">
                      <a16:colId xmlns:a16="http://schemas.microsoft.com/office/drawing/2014/main" val="13210871"/>
                    </a:ext>
                  </a:extLst>
                </a:gridCol>
                <a:gridCol w="3171110">
                  <a:extLst>
                    <a:ext uri="{9D8B030D-6E8A-4147-A177-3AD203B41FA5}">
                      <a16:colId xmlns:a16="http://schemas.microsoft.com/office/drawing/2014/main" val="2424571880"/>
                    </a:ext>
                  </a:extLst>
                </a:gridCol>
              </a:tblGrid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Thor Børre Sangesland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079191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Anders Halden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753737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Else </a:t>
                      </a:r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Riise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204567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DST, Prosjektverneombud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Oddvar Synnes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765590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 Gro Valla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45413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Brukerrepresentant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Øyvind Skotland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074915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Arbeidsmiljøavdelingen/BHT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Nenad Tomic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826978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Jorun Ur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912619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DST, Nye OUS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 Lieungh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397280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NSF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Mette Neergård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303589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Fagforbundet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Ellinor Lønnå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679663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 Andreas Gresholt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586482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DNLF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Rune Andersen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115421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HSØ PO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Thea Koren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044435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HSØ PO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Stian Ilebrekke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188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20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54" y="0"/>
            <a:ext cx="9433092" cy="592767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794781" y="1795476"/>
            <a:ext cx="1630444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D-0 og kantine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756626" y="2308752"/>
            <a:ext cx="410467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C1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481054" y="4727343"/>
            <a:ext cx="9433092" cy="1200329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Milepæler: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Før grunnarbeidet for J-bygget starter, må hovedinngangen, D-0 og deler av kantine fraflyttes.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Før grunnarbeidet for M- og N-byggene starter, må C1 fraflyttes. Hotellet skal rives i siste del av 2024.</a:t>
            </a:r>
          </a:p>
        </p:txBody>
      </p:sp>
      <p:sp>
        <p:nvSpPr>
          <p:cNvPr id="11" name="Ellipse 10"/>
          <p:cNvSpPr/>
          <p:nvPr/>
        </p:nvSpPr>
        <p:spPr>
          <a:xfrm>
            <a:off x="6270760" y="2103253"/>
            <a:ext cx="439133" cy="4526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476563" y="1723045"/>
            <a:ext cx="439133" cy="4526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3580597" y="2483318"/>
            <a:ext cx="644893" cy="307777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Hotell</a:t>
            </a:r>
          </a:p>
        </p:txBody>
      </p:sp>
      <p:sp>
        <p:nvSpPr>
          <p:cNvPr id="14" name="Ellipse 13"/>
          <p:cNvSpPr/>
          <p:nvPr/>
        </p:nvSpPr>
        <p:spPr>
          <a:xfrm>
            <a:off x="3794782" y="2791095"/>
            <a:ext cx="998600" cy="1927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Planlagt ny funksjonsplassering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8</a:t>
            </a:fld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9180" y="1402673"/>
            <a:ext cx="7473640" cy="5361124"/>
          </a:xfrm>
          <a:prstGeom prst="rect">
            <a:avLst/>
          </a:prstGeom>
        </p:spPr>
      </p:pic>
      <p:sp>
        <p:nvSpPr>
          <p:cNvPr id="8" name="Avrundet rektangel 7"/>
          <p:cNvSpPr/>
          <p:nvPr/>
        </p:nvSpPr>
        <p:spPr>
          <a:xfrm>
            <a:off x="3950563" y="5823751"/>
            <a:ext cx="923278" cy="651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1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54" y="0"/>
            <a:ext cx="9433092" cy="592767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5575301" y="393701"/>
            <a:ext cx="1244599" cy="8445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481053" y="5057819"/>
            <a:ext cx="9433093" cy="646331"/>
          </a:xfrm>
          <a:prstGeom prst="rect">
            <a:avLst/>
          </a:prstGeom>
          <a:solidFill>
            <a:srgbClr val="004A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Foreldreovernatting fra E4 og kontorer fra E3 flyttes til hotellet. </a:t>
            </a:r>
            <a:b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E3 og E4 kan nå bygges om til døgnområde, hjerteovervåkning og akuttmottak.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640274" y="2350761"/>
            <a:ext cx="1244599" cy="8445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il ned 10"/>
          <p:cNvSpPr/>
          <p:nvPr/>
        </p:nvSpPr>
        <p:spPr>
          <a:xfrm rot="2574272">
            <a:off x="5044183" y="1066379"/>
            <a:ext cx="334568" cy="146416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5832388" y="494287"/>
            <a:ext cx="1040727" cy="3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E3 E4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3797540" y="2587899"/>
            <a:ext cx="1040727" cy="3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Hotellet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596022E337E74B8391C5B919FC4DE0" ma:contentTypeVersion="24" ma:contentTypeDescription="Opprett et nytt dokument." ma:contentTypeScope="" ma:versionID="04cdc6fcf641932e02f07b843908ed2c">
  <xsd:schema xmlns:xsd="http://www.w3.org/2001/XMLSchema" xmlns:xs="http://www.w3.org/2001/XMLSchema" xmlns:p="http://schemas.microsoft.com/office/2006/metadata/properties" xmlns:ns1="http://schemas.microsoft.com/sharepoint/v3" xmlns:ns2="9bd2fee4-f966-4b18-be43-daf3702d7d8a" targetNamespace="http://schemas.microsoft.com/office/2006/metadata/properties" ma:root="true" ma:fieldsID="3e52a9ffaf4550cb97dcd5164f8b8cd7" ns1:_="" ns2:_="">
    <xsd:import namespace="http://schemas.microsoft.com/sharepoint/v3"/>
    <xsd:import namespace="9bd2fee4-f966-4b18-be43-daf3702d7d8a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fee4-f966-4b18-be43-daf3702d7d8a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cb1fb2a3-5973-49f9-b9fa-d726c68fd4b6}" ma:internalName="TaxCatchAll" ma:showField="CatchAllData" ma:web="9bd2fee4-f966-4b18-be43-daf3702d7d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cb1fb2a3-5973-49f9-b9fa-d726c68fd4b6}" ma:internalName="TaxCatchAllLabel" ma:readOnly="true" ma:showField="CatchAllDataLabel" ma:web="9bd2fee4-f966-4b18-be43-daf3702d7d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fee4-f966-4b18-be43-daf3702d7d8a"/>
    <FNSPRollUpIngress xmlns="9bd2fee4-f966-4b18-be43-daf3702d7d8a" xsi:nil="true"/>
    <TaxKeywordTaxHTField xmlns="9bd2fee4-f966-4b18-be43-daf3702d7d8a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05B4B4D-5407-4424-9E35-C4F0EAD59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A7038C-1DFA-42EF-966C-3B0AE84F106C}"/>
</file>

<file path=customXml/itemProps3.xml><?xml version="1.0" encoding="utf-8"?>
<ds:datastoreItem xmlns:ds="http://schemas.openxmlformats.org/officeDocument/2006/customXml" ds:itemID="{CD9770AD-7D6D-403B-8D33-196DFF8338C7}">
  <ds:schemaRefs>
    <ds:schemaRef ds:uri="http://purl.org/dc/dcmitype/"/>
    <ds:schemaRef ds:uri="http://purl.org/dc/elements/1.1/"/>
    <ds:schemaRef ds:uri="648d1089-e79f-426d-96f3-0525a2e2d2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3536f27-f461-43f5-addc-f455ed73b0e0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142830</TotalTime>
  <Words>1420</Words>
  <Application>Microsoft Office PowerPoint</Application>
  <PresentationFormat>Widescreen</PresentationFormat>
  <Paragraphs>225</Paragraphs>
  <Slides>23</Slides>
  <Notes>3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</vt:lpstr>
      <vt:lpstr>Times New Roman</vt:lpstr>
      <vt:lpstr>Wingdings</vt:lpstr>
      <vt:lpstr>Office-tema</vt:lpstr>
      <vt:lpstr>think-cell Slide</vt:lpstr>
      <vt:lpstr>Rokade C1 - Rikshospitalet  Medvirkningsmøte 20. juni 2023 </vt:lpstr>
      <vt:lpstr>Velkommen!</vt:lpstr>
      <vt:lpstr>Rokadeprosjektets organisering i HSØ PO</vt:lpstr>
      <vt:lpstr>Medvirkning og samhandling</vt:lpstr>
      <vt:lpstr>Medvirkning og samhandling (forts.)</vt:lpstr>
      <vt:lpstr>Deltakere</vt:lpstr>
      <vt:lpstr>PowerPoint-presentasjon</vt:lpstr>
      <vt:lpstr>Planlagt ny funksjonsplassering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Saker til behandling i sentralt AMU 15.06.23</vt:lpstr>
      <vt:lpstr>Status fremdrift Rokade C1 </vt:lpstr>
      <vt:lpstr>Medvirkningsmøte vs. særmøte</vt:lpstr>
      <vt:lpstr>Særmøter</vt:lpstr>
      <vt:lpstr>Særmøter (forts.)</vt:lpstr>
      <vt:lpstr>Referater og arbeidslogg</vt:lpstr>
      <vt:lpstr>Forslag til møtestruktur videre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Simen Gulliksen</dc:creator>
  <cp:keywords/>
  <cp:lastModifiedBy>Ole Eskil Simonsen</cp:lastModifiedBy>
  <cp:revision>1061</cp:revision>
  <cp:lastPrinted>2020-06-02T06:56:04Z</cp:lastPrinted>
  <dcterms:created xsi:type="dcterms:W3CDTF">2018-11-02T10:22:23Z</dcterms:created>
  <dcterms:modified xsi:type="dcterms:W3CDTF">2023-06-27T09:02:18Z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0x010100F5596022E337E74B8391C5B919FC4DE0</vt:lpwstr>
  </property>
  <property fmtid="{D5CDD505-2E9C-101B-9397-08002B2CF9AE}" pid="3" name="MSIP_Label_5b906c1f-19d2-4ac1-bea8-1ddf524e35b3_Enabled">
    <vt:lpwstr>true</vt:lpwstr>
  </property>
  <property fmtid="{D5CDD505-2E9C-101B-9397-08002B2CF9AE}" pid="4" name="MSIP_Label_5b906c1f-19d2-4ac1-bea8-1ddf524e35b3_SetDate">
    <vt:lpwstr>2022-03-10T21:56:07Z</vt:lpwstr>
  </property>
  <property fmtid="{D5CDD505-2E9C-101B-9397-08002B2CF9AE}" pid="5" name="MSIP_Label_5b906c1f-19d2-4ac1-bea8-1ddf524e35b3_Method">
    <vt:lpwstr>Standard</vt:lpwstr>
  </property>
  <property fmtid="{D5CDD505-2E9C-101B-9397-08002B2CF9AE}" pid="6" name="MSIP_Label_5b906c1f-19d2-4ac1-bea8-1ddf524e35b3_Name">
    <vt:lpwstr>Internal</vt:lpwstr>
  </property>
  <property fmtid="{D5CDD505-2E9C-101B-9397-08002B2CF9AE}" pid="7" name="MSIP_Label_5b906c1f-19d2-4ac1-bea8-1ddf524e35b3_SiteId">
    <vt:lpwstr>7f8e4cf0-71fb-489c-a336-3f9252a63908</vt:lpwstr>
  </property>
  <property fmtid="{D5CDD505-2E9C-101B-9397-08002B2CF9AE}" pid="8" name="MSIP_Label_5b906c1f-19d2-4ac1-bea8-1ddf524e35b3_ActionId">
    <vt:lpwstr>1fe1cb5f-2dca-42a3-868e-4481cdd7cb72</vt:lpwstr>
  </property>
  <property fmtid="{D5CDD505-2E9C-101B-9397-08002B2CF9AE}" pid="9" name="MSIP_Label_5b906c1f-19d2-4ac1-bea8-1ddf524e35b3_ContentBits">
    <vt:lpwstr>0</vt:lpwstr>
  </property>
  <property fmtid="{D5CDD505-2E9C-101B-9397-08002B2CF9AE}" pid="10" name="TaxKeyword">
    <vt:lpwstr/>
  </property>
</Properties>
</file>