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77" r:id="rId6"/>
    <p:sldId id="300" r:id="rId7"/>
    <p:sldId id="328" r:id="rId8"/>
    <p:sldId id="330" r:id="rId9"/>
    <p:sldId id="331" r:id="rId10"/>
    <p:sldId id="307" r:id="rId11"/>
    <p:sldId id="315" r:id="rId12"/>
    <p:sldId id="316" r:id="rId13"/>
    <p:sldId id="325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4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7E2DD-B106-4A78-BD49-9C8F519A2911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00BFF-FC5F-42F6-8AB7-52E773B1C8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254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30C8B-B9C9-B5A3-3BA5-EED840974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0EFC288-4381-B054-76C0-FB600DB4C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901DBA4-BE5B-8A5C-5137-2F9ED337D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7BD37B3-3929-4B5E-6091-9B2251DA5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DA5-3862-C143-89D5-9DD431B490C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62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23DAC3-63F7-47B9-8849-56C11C65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A2B288-8474-497C-BB09-B35CB9048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84D96C6-9DD9-4A7E-A58B-D003BA3A6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A38EE01-7238-4561-A187-E11A63C0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094927-591E-4118-A81B-651D9F59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2A0B68-B0DB-41B7-97FB-BCA07928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43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9F929D-3EB7-43CD-AC5A-01BB3CA1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1C2C024-B5B1-4EF1-98F7-21E527659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ED10DCB-4CC2-41CC-930E-605F48B59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05EFD-1D1B-40FF-BBCD-32A40CE9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9C27FE-1663-44B6-9310-E16AF221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CC22F-B2A4-43A6-8281-29728CCD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41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8A57-A090-46D2-9C77-648D6BC3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4D7ED39-B928-4D24-8503-84B1C706F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399874-F5EA-4A69-B2A0-003A7718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2CB4EF-1C91-45AE-8ECF-9A493CDF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664C1AF-7B01-4768-89F6-19D52D88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80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BF99EC6-875A-4ADA-A6D0-E0A240E25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8DDAD5-D8A2-40BF-810A-ED6A41D93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21275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ED1CEF-4917-4625-8A8C-33192A94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A3D3D1-3EBF-453F-8FC4-C2D2F3D0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1D355-3540-45DB-A7F3-EF6B98B8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8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- Blå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4"/>
          </p:nvPr>
        </p:nvSpPr>
        <p:spPr>
          <a:xfrm>
            <a:off x="838200" y="1238489"/>
            <a:ext cx="10515600" cy="4884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89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>
                <a:solidFill>
                  <a:srgbClr val="003388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433350"/>
            <a:ext cx="1158240" cy="288125"/>
          </a:xfrm>
        </p:spPr>
        <p:txBody>
          <a:bodyPr/>
          <a:lstStyle/>
          <a:p>
            <a:fld id="{5AB131B5-053E-DD40-9B25-6FB3F10320A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095500" y="6433350"/>
            <a:ext cx="6673746" cy="288125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874177" y="6433350"/>
            <a:ext cx="801973" cy="288125"/>
          </a:xfrm>
        </p:spPr>
        <p:txBody>
          <a:bodyPr/>
          <a:lstStyle/>
          <a:p>
            <a:fld id="{9FB0A734-4DA5-424C-AAEC-82F5F62A016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980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829"/>
            <a:ext cx="10515600" cy="101082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77737"/>
            <a:ext cx="10515599" cy="2908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AC5F53C-EA7D-4BF7-B0CE-4CFEA055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829"/>
            <a:ext cx="10515600" cy="101082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7D4AE153-D803-4E98-9331-E3E00C0E6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77737"/>
            <a:ext cx="10515599" cy="2908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623083-D33A-41F6-B8DB-2D3EB382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530954-7EF2-4A49-BA1B-0D96C0E3B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6843305-9234-4016-8858-D2D624C00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8132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478D46D-40F1-4636-9061-740475BE9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7C1F019-E4C9-4E2C-A7F3-ACA3E200A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8132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73F2E7E-640A-492E-AF62-0B6DA0F6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7440104-1176-4BB4-9FAD-337AC307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B91EE86-8CBA-47F3-8867-7447A365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705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21.03.2024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62" y="6135891"/>
            <a:ext cx="3540661" cy="67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51" r:id="rId14"/>
    <p:sldLayoutId id="2147483660" r:id="rId15"/>
    <p:sldLayoutId id="2147483661" r:id="rId16"/>
    <p:sldLayoutId id="214748367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7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4A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58"/>
          <a:stretch/>
        </p:blipFill>
        <p:spPr>
          <a:xfrm>
            <a:off x="-11858" y="0"/>
            <a:ext cx="5386132" cy="3554913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94581" y="3750527"/>
            <a:ext cx="102665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rgbClr val="004A93"/>
                </a:solidFill>
              </a:rPr>
              <a:t>ROS-analyse bygging nær sykehus i drift</a:t>
            </a:r>
          </a:p>
          <a:p>
            <a:pPr algn="ctr"/>
            <a:endParaRPr lang="nb-NO" sz="3200" dirty="0" smtClean="0">
              <a:solidFill>
                <a:srgbClr val="004A93"/>
              </a:solidFill>
            </a:endParaRPr>
          </a:p>
          <a:p>
            <a:pPr algn="ctr"/>
            <a:r>
              <a:rPr lang="nb-NO" sz="3600" dirty="0" smtClean="0">
                <a:solidFill>
                  <a:srgbClr val="004A93"/>
                </a:solidFill>
              </a:rPr>
              <a:t>Nye Rikshospitalet      </a:t>
            </a:r>
            <a:endParaRPr lang="nb-NO" sz="3600" dirty="0">
              <a:solidFill>
                <a:srgbClr val="004A93"/>
              </a:solidFill>
            </a:endParaRPr>
          </a:p>
          <a:p>
            <a:pPr algn="ctr"/>
            <a:r>
              <a:rPr lang="nb-NO" sz="2800" dirty="0" smtClean="0">
                <a:solidFill>
                  <a:srgbClr val="004A93"/>
                </a:solidFill>
              </a:rPr>
              <a:t>14. mars 2024</a:t>
            </a:r>
            <a:endParaRPr lang="nb-NO" sz="2800" dirty="0">
              <a:solidFill>
                <a:srgbClr val="004A93"/>
              </a:solidFill>
            </a:endParaRPr>
          </a:p>
        </p:txBody>
      </p:sp>
      <p:pic>
        <p:nvPicPr>
          <p:cNvPr id="10" name="Plassholder for bilde 9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371" b="6371"/>
          <a:stretch>
            <a:fillRect/>
          </a:stretch>
        </p:blipFill>
        <p:spPr>
          <a:xfrm>
            <a:off x="5440655" y="-1"/>
            <a:ext cx="7308191" cy="355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5F1A41F-A36E-136E-515A-D016C20D44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3950" y="1215389"/>
            <a:ext cx="5661660" cy="4366805"/>
          </a:xfrm>
        </p:spPr>
        <p:txBody>
          <a:bodyPr>
            <a:noAutofit/>
          </a:bodyPr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er ikke avdekket risikoforhold som tilsier at prosjekter skal stanses eller utsettes, og den samlede risikoen vurderes som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akseptabel</a:t>
            </a:r>
          </a:p>
          <a:p>
            <a:pPr lvl="0"/>
            <a:r>
              <a:rPr lang="nb-NO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Risikoforhold </a:t>
            </a:r>
            <a:r>
              <a:rPr lang="nb-NO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identifisert gjennom prosjekteringen og det er iverksatt risikoreduserende </a:t>
            </a:r>
            <a:r>
              <a:rPr lang="nb-NO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tiltak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Behov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videre arbeid med </a:t>
            </a:r>
          </a:p>
          <a:p>
            <a:pPr lvl="1"/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tiltak 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trafikkavvikling (egen arbeidsgruppe), og</a:t>
            </a:r>
          </a:p>
          <a:p>
            <a:pPr lvl="1"/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ytterligere 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organisatoriske tiltak 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å redusere konsekvenser av støy og vibrasjoner i enkelte deler av 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bygget. I nær fremtid vil dette bli vurdert for kliniske områder inntil dagens adkomsttorg.</a:t>
            </a:r>
            <a:endParaRPr lang="nb-NO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Analysen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har bidratt til ytterligere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oppmerksomhet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om risikoforhold blant alle involverte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aktører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DB3AB95-772C-E923-8F24-C3609152B2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3950" y="365125"/>
            <a:ext cx="9391650" cy="722313"/>
          </a:xfrm>
        </p:spPr>
        <p:txBody>
          <a:bodyPr/>
          <a:lstStyle/>
          <a:p>
            <a:r>
              <a:rPr lang="nb-NO" dirty="0" smtClean="0"/>
              <a:t>Sammendrag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12" r="21667"/>
          <a:stretch/>
        </p:blipFill>
        <p:spPr>
          <a:xfrm>
            <a:off x="7265670" y="0"/>
            <a:ext cx="4926330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5" t="1453" r="375" b="20907"/>
          <a:stretch/>
        </p:blipFill>
        <p:spPr/>
      </p:pic>
    </p:spTree>
    <p:extLst>
      <p:ext uri="{BB962C8B-B14F-4D97-AF65-F5344CB8AC3E}">
        <p14:creationId xmlns:p14="http://schemas.microsoft.com/office/powerpoint/2010/main" val="15218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5EE7D-14FE-AAD9-99F5-FED42002F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4961989-5999-7794-FCAF-D14C30FE4A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98220" y="1238250"/>
            <a:ext cx="6640830" cy="4884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nb-NO" sz="16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nb-NO" sz="2000" dirty="0" smtClean="0">
                <a:latin typeface="+mn-lt"/>
              </a:rPr>
              <a:t>Sikre </a:t>
            </a:r>
            <a:r>
              <a:rPr lang="nb-NO" sz="2000" dirty="0">
                <a:latin typeface="+mn-lt"/>
              </a:rPr>
              <a:t>liv og </a:t>
            </a:r>
            <a:r>
              <a:rPr lang="nb-NO" sz="2000" dirty="0" smtClean="0">
                <a:latin typeface="+mn-lt"/>
              </a:rPr>
              <a:t>helse for pasienter, ansatte, studenter, pårørende og naboer i byggeperioden</a:t>
            </a:r>
            <a:endParaRPr lang="nb-NO" sz="2000" strike="sngStrike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nb-NO" sz="2000" dirty="0">
                <a:latin typeface="+mn-lt"/>
              </a:rPr>
              <a:t>Identifisere risiko </a:t>
            </a:r>
            <a:r>
              <a:rPr lang="nb-NO" sz="2000" dirty="0" smtClean="0">
                <a:latin typeface="+mn-lt"/>
              </a:rPr>
              <a:t>fra en samlet </a:t>
            </a:r>
            <a:r>
              <a:rPr lang="nb-NO" sz="2000" dirty="0">
                <a:latin typeface="+mn-lt"/>
              </a:rPr>
              <a:t>prosjektaktivitet ved </a:t>
            </a:r>
            <a:r>
              <a:rPr lang="nb-NO" sz="2000" dirty="0" smtClean="0">
                <a:latin typeface="+mn-lt"/>
              </a:rPr>
              <a:t>Rikshospitalet for å iverksette nødvendige tiltak både for sykehus og for prosjekt</a:t>
            </a:r>
          </a:p>
          <a:p>
            <a:pPr lvl="1">
              <a:lnSpc>
                <a:spcPct val="100000"/>
              </a:lnSpc>
            </a:pPr>
            <a:r>
              <a:rPr lang="nb-NO" sz="1600" dirty="0" smtClean="0"/>
              <a:t>Etablering av nye bygg i regi av HSØ PO</a:t>
            </a:r>
          </a:p>
          <a:p>
            <a:pPr lvl="1">
              <a:lnSpc>
                <a:spcPct val="100000"/>
              </a:lnSpc>
            </a:pPr>
            <a:r>
              <a:rPr lang="nb-NO" sz="1600" dirty="0" smtClean="0"/>
              <a:t>Rokade C1 (HSØ PO)</a:t>
            </a:r>
          </a:p>
          <a:p>
            <a:pPr lvl="1">
              <a:lnSpc>
                <a:spcPct val="100000"/>
              </a:lnSpc>
            </a:pPr>
            <a:r>
              <a:rPr lang="nb-NO" sz="1600" dirty="0" smtClean="0"/>
              <a:t>OUS sine egne byggeprosjekter (påbygg D2 – D3, tidsbegrenset helikopterlandingsplass, syklotronsenter)</a:t>
            </a:r>
          </a:p>
          <a:p>
            <a:pPr>
              <a:lnSpc>
                <a:spcPct val="100000"/>
              </a:lnSpc>
            </a:pPr>
            <a:r>
              <a:rPr lang="nb-NO" sz="2000" dirty="0" smtClean="0">
                <a:latin typeface="+mn-lt"/>
                <a:ea typeface="Cambria"/>
                <a:cs typeface="Calibri"/>
              </a:rPr>
              <a:t>Danne </a:t>
            </a:r>
            <a:r>
              <a:rPr lang="nb-NO" sz="2000" dirty="0">
                <a:latin typeface="+mn-lt"/>
                <a:ea typeface="Cambria"/>
                <a:cs typeface="Calibri"/>
              </a:rPr>
              <a:t>grunnlag for beslutninger om tiltak og </a:t>
            </a:r>
            <a:r>
              <a:rPr lang="nb-NO" sz="2000" dirty="0" smtClean="0">
                <a:latin typeface="+mn-lt"/>
                <a:ea typeface="Cambria"/>
                <a:cs typeface="Calibri"/>
              </a:rPr>
              <a:t>aksjoner for </a:t>
            </a:r>
            <a:r>
              <a:rPr lang="nb-NO" sz="2000" dirty="0">
                <a:latin typeface="+mn-lt"/>
                <a:ea typeface="Cambria"/>
                <a:cs typeface="Calibri"/>
              </a:rPr>
              <a:t>å </a:t>
            </a:r>
            <a:endParaRPr lang="nb-NO" sz="2000" dirty="0" smtClean="0">
              <a:latin typeface="+mn-lt"/>
              <a:ea typeface="Cambria"/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nb-NO" sz="1600" dirty="0" smtClean="0">
                <a:latin typeface="+mn-lt"/>
                <a:ea typeface="Cambria"/>
                <a:cs typeface="Calibri"/>
              </a:rPr>
              <a:t>unngå </a:t>
            </a:r>
            <a:r>
              <a:rPr lang="nb-NO" sz="1600" dirty="0">
                <a:latin typeface="+mn-lt"/>
                <a:ea typeface="Cambria"/>
                <a:cs typeface="Calibri"/>
              </a:rPr>
              <a:t>belastinger utover </a:t>
            </a:r>
            <a:r>
              <a:rPr lang="nb-NO" sz="1600" dirty="0" smtClean="0">
                <a:latin typeface="+mn-lt"/>
                <a:ea typeface="Cambria"/>
                <a:cs typeface="Calibri"/>
              </a:rPr>
              <a:t>tålegrenser</a:t>
            </a:r>
          </a:p>
          <a:p>
            <a:pPr lvl="1">
              <a:lnSpc>
                <a:spcPct val="100000"/>
              </a:lnSpc>
            </a:pPr>
            <a:r>
              <a:rPr lang="nb-NO" sz="1600" dirty="0" smtClean="0">
                <a:latin typeface="+mn-lt"/>
                <a:ea typeface="Cambria"/>
                <a:cs typeface="Calibri"/>
              </a:rPr>
              <a:t>unngå </a:t>
            </a:r>
            <a:r>
              <a:rPr lang="nb-NO" sz="1600" dirty="0">
                <a:latin typeface="+mn-lt"/>
                <a:ea typeface="Cambria"/>
                <a:cs typeface="Calibri"/>
              </a:rPr>
              <a:t>tilfeller med ikke-planlagte driftsforstyrrelser</a:t>
            </a:r>
            <a:endParaRPr lang="nb-NO" sz="1600" dirty="0">
              <a:latin typeface="+mn-lt"/>
              <a:ea typeface="Cambria"/>
            </a:endParaRPr>
          </a:p>
          <a:p>
            <a:pPr>
              <a:lnSpc>
                <a:spcPct val="100000"/>
              </a:lnSpc>
            </a:pP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293C55F-2462-FCE2-B63B-6F214FF2FC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4890" y="365125"/>
            <a:ext cx="9490710" cy="722313"/>
          </a:xfrm>
        </p:spPr>
        <p:txBody>
          <a:bodyPr/>
          <a:lstStyle/>
          <a:p>
            <a:r>
              <a:rPr lang="nb-NO" dirty="0"/>
              <a:t>Formål med analysen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95795" y="742315"/>
            <a:ext cx="5938520" cy="44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Metodikk basert på bow-tie diagram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155" y="1556944"/>
            <a:ext cx="10224313" cy="433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Avgrensninger og tilgrensende analyser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Omfang i denne ROS-analysen er årene 2024 og 2025  </a:t>
            </a:r>
            <a:endParaRPr lang="nb-NO" dirty="0" smtClean="0"/>
          </a:p>
          <a:p>
            <a:endParaRPr lang="nb-NO" dirty="0"/>
          </a:p>
          <a:p>
            <a:r>
              <a:rPr lang="nb-NO" dirty="0"/>
              <a:t>Inkluderer ikke uønskede hendelser knyttet til miljø og SHA (entreprenør-sikkerhet) da disse aspektene ivaretas i andre tilgrensende </a:t>
            </a:r>
            <a:r>
              <a:rPr lang="nb-NO" dirty="0" smtClean="0"/>
              <a:t>prosesser</a:t>
            </a:r>
          </a:p>
          <a:p>
            <a:endParaRPr lang="nb-NO" dirty="0"/>
          </a:p>
          <a:p>
            <a:r>
              <a:rPr lang="nb-NO" dirty="0"/>
              <a:t>Tilsiktede handlinger (sikringsrisiko) i anleggsfasen er ikke inkludert </a:t>
            </a:r>
            <a:endParaRPr lang="nb-NO" dirty="0" smtClean="0"/>
          </a:p>
          <a:p>
            <a:endParaRPr lang="nb-NO" dirty="0"/>
          </a:p>
          <a:p>
            <a:r>
              <a:rPr lang="nb-NO" dirty="0"/>
              <a:t>Dette er en overordnet risikoanalyse som kommer i tillegg til mer detaljerte tekniske risikoanalyser og sikker-jobb analyser som gjennomføres</a:t>
            </a:r>
          </a:p>
        </p:txBody>
      </p:sp>
    </p:spTree>
    <p:extLst>
      <p:ext uri="{BB962C8B-B14F-4D97-AF65-F5344CB8AC3E}">
        <p14:creationId xmlns:p14="http://schemas.microsoft.com/office/powerpoint/2010/main" val="99051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Støy og vibrasjoner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33739"/>
            <a:ext cx="10515600" cy="4636135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Det er satt krav til støy i «Retningslinje for behandling av støy i arealplanlegging (T-1442</a:t>
            </a:r>
            <a:r>
              <a:rPr lang="nb-NO" dirty="0" smtClean="0"/>
              <a:t>)»</a:t>
            </a:r>
            <a:endParaRPr lang="nb-NO" dirty="0"/>
          </a:p>
          <a:p>
            <a:r>
              <a:rPr lang="nb-NO" dirty="0"/>
              <a:t>Anbefalte innendørs støygrenser for arbeid i nærheten av sykehus er satt til 40 </a:t>
            </a:r>
            <a:r>
              <a:rPr lang="nb-NO" dirty="0" smtClean="0"/>
              <a:t>dB</a:t>
            </a:r>
            <a:endParaRPr lang="nb-NO" dirty="0"/>
          </a:p>
          <a:p>
            <a:r>
              <a:rPr lang="nb-NO" dirty="0"/>
              <a:t>Det er planlagt og gjennomført flere tiltak for å redusere konsekvenser av støy, inkludert krav i kontrakt med entreprenører om skånsom gjennomføring av arbeidene</a:t>
            </a:r>
          </a:p>
          <a:p>
            <a:r>
              <a:rPr lang="nb-NO" dirty="0"/>
              <a:t>Det er gjennomført et testprogram med boring for spuntrigg ved bygg E</a:t>
            </a:r>
          </a:p>
          <a:p>
            <a:r>
              <a:rPr lang="nb-NO" dirty="0"/>
              <a:t>Formålet er å avdekke om planlagte støydempende tiltak er tilstrekkelig , og om virkelige støyverdier er i tråd med forskriftskrav og beregnede verdier fra prosjektering</a:t>
            </a:r>
          </a:p>
          <a:p>
            <a:r>
              <a:rPr lang="nb-NO" dirty="0"/>
              <a:t>Resultatene viser at strukturstøy er høyere enn tidligere anslått</a:t>
            </a:r>
          </a:p>
          <a:p>
            <a:r>
              <a:rPr lang="nb-NO" dirty="0"/>
              <a:t>Prosjektorganisasjonen vil sammen med Oslo universitetssykehus HF gjennom resultatene og vurdere om ytterligere tiltak inkludert organisatoriske må iverksettes </a:t>
            </a:r>
          </a:p>
          <a:p>
            <a:r>
              <a:rPr lang="nb-NO" dirty="0"/>
              <a:t>Det er som for støy, planlagt og gjennomført flere tiltak for å redusere konsekvenser av vibrasjoner, og det settes krav til entreprenører til skånsom gjennomføring av </a:t>
            </a:r>
            <a:r>
              <a:rPr lang="nb-NO" dirty="0" smtClean="0"/>
              <a:t>arbeidene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597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CD6C760-9362-C06F-1409-CC8AFD1F49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3430" y="365125"/>
            <a:ext cx="9742169" cy="722313"/>
          </a:xfrm>
        </p:spPr>
        <p:txBody>
          <a:bodyPr/>
          <a:lstStyle/>
          <a:p>
            <a:r>
              <a:rPr lang="nb-NO" dirty="0"/>
              <a:t>Gjennomføring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574ECF4C-5739-9D54-4D09-2A5E17881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145856"/>
              </p:ext>
            </p:extLst>
          </p:nvPr>
        </p:nvGraphicFramePr>
        <p:xfrm>
          <a:off x="838199" y="1173149"/>
          <a:ext cx="10515599" cy="4058268"/>
        </p:xfrm>
        <a:graphic>
          <a:graphicData uri="http://schemas.openxmlformats.org/drawingml/2006/table">
            <a:tbl>
              <a:tblPr firstRow="1" firstCol="1" bandRow="1"/>
              <a:tblGrid>
                <a:gridCol w="2548945">
                  <a:extLst>
                    <a:ext uri="{9D8B030D-6E8A-4147-A177-3AD203B41FA5}">
                      <a16:colId xmlns:a16="http://schemas.microsoft.com/office/drawing/2014/main" val="3816814378"/>
                    </a:ext>
                  </a:extLst>
                </a:gridCol>
                <a:gridCol w="5898879">
                  <a:extLst>
                    <a:ext uri="{9D8B030D-6E8A-4147-A177-3AD203B41FA5}">
                      <a16:colId xmlns:a16="http://schemas.microsoft.com/office/drawing/2014/main" val="3339589761"/>
                    </a:ext>
                  </a:extLst>
                </a:gridCol>
                <a:gridCol w="2067775">
                  <a:extLst>
                    <a:ext uri="{9D8B030D-6E8A-4147-A177-3AD203B41FA5}">
                      <a16:colId xmlns:a16="http://schemas.microsoft.com/office/drawing/2014/main" val="669820684"/>
                    </a:ext>
                  </a:extLst>
                </a:gridCol>
              </a:tblGrid>
              <a:tr h="27826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6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Tema</a:t>
                      </a:r>
                      <a:endParaRPr lang="nb-NO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6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Kommentar</a:t>
                      </a:r>
                      <a:endParaRPr lang="nb-NO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6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Tidspunkt</a:t>
                      </a:r>
                      <a:endParaRPr lang="nb-NO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45794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Oppstartsmøte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Felles oppstartsmøte med alle deltakere. Introduksjon til opplegg og gjennomgang av faseplaner for prosjektene for 2024 og 2025.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Fredag 10.11.2023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895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Infrastruktur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Strøm, vann og avløp, IKT/nettverk og fjernvarme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Torsdag 16.11.2023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1113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Byggeplass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Støy, støv, vibrasjoner og brannberedskap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Onsdag 22.11 2023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49585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Transport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Tilkomst, trafikksikkerhet, varelevering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Fredag 1.12.2023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23602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Pareto-analyse av bygging nært sykehus i drift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Vurdering av konsekvenser byggeaktivitetene kan medføre for sykehusdrift inkludert forskning og undervisning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Onsdag 13.12 2023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4385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Konsekvens for klinisk</a:t>
                      </a:r>
                      <a:r>
                        <a:rPr lang="nb-NO" sz="16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virksomhet inkl.</a:t>
                      </a:r>
                      <a:r>
                        <a:rPr lang="nb-NO" sz="16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forskning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Vurdering av konsekvenser for pasienter, ansatte, forskning og undervisning, for et utvalg av områder ved sykehuset og hos UiO.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Fredag 12.1.2024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292233"/>
                  </a:ext>
                </a:extLst>
              </a:tr>
            </a:tbl>
          </a:graphicData>
        </a:graphic>
      </p:graphicFrame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EE363E92-F46C-2034-1E85-E9FA9A6BC301}"/>
              </a:ext>
            </a:extLst>
          </p:cNvPr>
          <p:cNvSpPr txBox="1">
            <a:spLocks/>
          </p:cNvSpPr>
          <p:nvPr/>
        </p:nvSpPr>
        <p:spPr>
          <a:xfrm>
            <a:off x="838199" y="5317128"/>
            <a:ext cx="10515598" cy="1031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Analysen er gjennomført med bred deltakelse fra OUS og UiO i møtene, med nærmere 90 personer samlet sett som har deltatt i hele eller deler av prosessen. Tillitsvalgte og vernetjenesten har deltatt i møtene.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8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73D36ED-E81C-B71A-4B23-CE3EEC9FF9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1125"/>
            <a:ext cx="10831830" cy="723900"/>
          </a:xfrm>
        </p:spPr>
        <p:txBody>
          <a:bodyPr>
            <a:normAutofit/>
          </a:bodyPr>
          <a:lstStyle/>
          <a:p>
            <a:r>
              <a:rPr lang="nb-NO" sz="3100" dirty="0"/>
              <a:t>Konsekvenser for pasienter, ansatte, forskning og undervisning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7540A3DB-1E9D-B4B0-336C-8E731154B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732529"/>
              </p:ext>
            </p:extLst>
          </p:nvPr>
        </p:nvGraphicFramePr>
        <p:xfrm>
          <a:off x="803910" y="1031000"/>
          <a:ext cx="10341508" cy="4877658"/>
        </p:xfrm>
        <a:graphic>
          <a:graphicData uri="http://schemas.openxmlformats.org/drawingml/2006/table">
            <a:tbl>
              <a:tblPr firstRow="1" firstCol="1" bandRow="1"/>
              <a:tblGrid>
                <a:gridCol w="1348532">
                  <a:extLst>
                    <a:ext uri="{9D8B030D-6E8A-4147-A177-3AD203B41FA5}">
                      <a16:colId xmlns:a16="http://schemas.microsoft.com/office/drawing/2014/main" val="2280350646"/>
                    </a:ext>
                  </a:extLst>
                </a:gridCol>
                <a:gridCol w="2903896">
                  <a:extLst>
                    <a:ext uri="{9D8B030D-6E8A-4147-A177-3AD203B41FA5}">
                      <a16:colId xmlns:a16="http://schemas.microsoft.com/office/drawing/2014/main" val="99113638"/>
                    </a:ext>
                  </a:extLst>
                </a:gridCol>
                <a:gridCol w="2763251">
                  <a:extLst>
                    <a:ext uri="{9D8B030D-6E8A-4147-A177-3AD203B41FA5}">
                      <a16:colId xmlns:a16="http://schemas.microsoft.com/office/drawing/2014/main" val="935849131"/>
                    </a:ext>
                  </a:extLst>
                </a:gridCol>
                <a:gridCol w="3325829">
                  <a:extLst>
                    <a:ext uri="{9D8B030D-6E8A-4147-A177-3AD203B41FA5}">
                      <a16:colId xmlns:a16="http://schemas.microsoft.com/office/drawing/2014/main" val="1366537018"/>
                    </a:ext>
                  </a:extLst>
                </a:gridCol>
              </a:tblGrid>
              <a:tr h="21870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Bygning E1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13" marR="46413" marT="46413" marB="4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1. etg Poliklinikk barn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13" marR="46413" marT="46413" marB="4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2. og 3. etg Sengepost barn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13" marR="46413" marT="46413" marB="4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4. etg. Sengepost kirurgi barn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13" marR="46413" marT="46413" marB="4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268405"/>
                  </a:ext>
                </a:extLst>
              </a:tr>
              <a:tr h="42574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Beskrivelse av funksjon/ aktivitet (utkast)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13" marR="46413" marT="46413" marB="4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Barn og unge (0–18 år). Pasientene kommer til utredning, diagnostikk, behandling, kontroll, samtale og veiledning.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13" marR="46413" marT="46413" marB="4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Medisinsk sengepost med døgnplasser for barn og unge i alderen 0–18 år.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13" marR="46413" marT="46413" marB="4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Kirurgisk sengepost med døgnplasser for barn og unge i alderen 0–18 år.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13" marR="46413" marT="46413" marB="4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226020"/>
                  </a:ext>
                </a:extLst>
              </a:tr>
              <a:tr h="162300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Støy</a:t>
                      </a:r>
                    </a:p>
                  </a:txBody>
                  <a:tcPr marL="46413" marR="46413" marT="46413" marB="4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Dårlig tid, lite rom for utsettelse. Kommunikasjon viktig og pasienter og ansatte kan ikke ha støydempende hodetelefoner eller lignende. Lokalet ligger u</a:t>
                      </a: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</a:rPr>
                        <a:t>t mot byggegrop i yttervegg.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</a:rPr>
                        <a:t>ME-pasienter er mer utsatt for støy, men disse kan flyttes til bedre tidspunkter. 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</a:rPr>
                        <a:t>I lokalet er det oppvåkningsstue og anestesirom hvor man trenger ro. Alle rom mot byggegrop har pasienter. 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</a:rPr>
                        <a:t>Ved tidligere </a:t>
                      </a:r>
                      <a:r>
                        <a:rPr lang="nb-NO" sz="900" dirty="0" err="1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</a:rPr>
                        <a:t>spunting</a:t>
                      </a: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</a:rPr>
                        <a:t> ble støynivået for høyt, slik at rom ut mot byggegrop til poliklinikk ikke kunne benyttes.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13" marR="46413" marT="46413" marB="464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Langtidsliggende pasienter, kun ett rom ut mot fasaden. Ingen sengerom i 3.etg.</a:t>
                      </a:r>
                    </a:p>
                  </a:txBody>
                  <a:tcPr marL="46413" marR="46413" marT="46413" marB="464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 pasientrom som vender ut mot byggeplass med nyopererte pasienter/pre-/postoperativ behandling. Har også undersøkelsesrom (kommunikasjon viktig), vaktrom og kontorer.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Som regel full drift og må benytte samtlige pasientrom. Mye øyeblikkelig hjelp (kort planleggingshorisont).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Hele E1-fløyen er planlagt med ekstra varevindu mot byggegrop</a:t>
                      </a:r>
                    </a:p>
                  </a:txBody>
                  <a:tcPr marL="46413" marR="46413" marT="46413" marB="464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814733"/>
                  </a:ext>
                </a:extLst>
              </a:tr>
              <a:tr h="130692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Vibrasjoner</a:t>
                      </a:r>
                    </a:p>
                  </a:txBody>
                  <a:tcPr marL="46413" marR="46413" marT="46413" marB="4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Anestesiutstyr er sensitivt, men vibrasjoner antas innenfor grenseverdi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Lungefunksjonstest-maskiner er vibrasjonssensitive. Kan heller ikke flyttes, krever rekalibrering dersom de skal være aktive ved anleggsarbeid som medfører vibrasjoner.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</a:rPr>
                        <a:t>Poliklinikk må være på varslingsliste for sprengning. Setting av sprøyter på barna kan påvirkes av vibrasjoner.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13" marR="46413" marT="46413" marB="464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700" dirty="0"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13" marR="46413" marT="46413" marB="464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13" marR="46413" marT="46413" marB="464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524206"/>
                  </a:ext>
                </a:extLst>
              </a:tr>
              <a:tr h="47261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Kritiske leveranser/ redusert fremkommelighet</a:t>
                      </a:r>
                    </a:p>
                  </a:txBody>
                  <a:tcPr marL="46413" marR="46413" marT="46413" marB="4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Intet spesielt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Pasienter må kunne komme frem i tide til avtaler</a:t>
                      </a:r>
                    </a:p>
                  </a:txBody>
                  <a:tcPr marL="46413" marR="46413" marT="46413" marB="464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700"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13" marR="46413" marT="46413" marB="464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13" marR="46413" marT="46413" marB="464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602367"/>
                  </a:ext>
                </a:extLst>
              </a:tr>
              <a:tr h="68246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Støv</a:t>
                      </a:r>
                    </a:p>
                  </a:txBody>
                  <a:tcPr marL="46413" marR="46413" marT="46413" marB="4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Immunsupprimerte pasienter og lungesyke pasienter i 1. </a:t>
                      </a:r>
                      <a:r>
                        <a:rPr lang="nb-NO" sz="900" dirty="0" err="1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etg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13" marR="46413" marT="46413" marB="464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Immunsupprimerte pasienter (ett sengerom). Kan flyttes dersom behov. </a:t>
                      </a:r>
                      <a:r>
                        <a:rPr lang="nb-NO" sz="9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</a:rPr>
                        <a:t>Noe spillerom for å flytte pasienter til Ullevål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Annet: eksponert for Legionella-bakterie</a:t>
                      </a:r>
                    </a:p>
                  </a:txBody>
                  <a:tcPr marL="46413" marR="46413" marT="46413" marB="464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Enkelte pasienter med respiratoriske utfordringer som er sensitive for støv. </a:t>
                      </a: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</a:rPr>
                        <a:t>Det er muligens behov for å justere ventilasjon. Tiltak: Gjøre målinger.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13" marR="46413" marT="46413" marB="464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365080"/>
                  </a:ext>
                </a:extLst>
              </a:tr>
            </a:tbl>
          </a:graphicData>
        </a:graphic>
      </p:graphicFrame>
      <p:sp>
        <p:nvSpPr>
          <p:cNvPr id="2" name="Tittel 2">
            <a:extLst>
              <a:ext uri="{FF2B5EF4-FFF2-40B4-BE49-F238E27FC236}">
                <a16:creationId xmlns:a16="http://schemas.microsoft.com/office/drawing/2014/main" id="{48EEFA56-58CF-F2EE-1189-18EFEEFB5ED4}"/>
              </a:ext>
            </a:extLst>
          </p:cNvPr>
          <p:cNvSpPr txBox="1">
            <a:spLocks/>
          </p:cNvSpPr>
          <p:nvPr/>
        </p:nvSpPr>
        <p:spPr>
          <a:xfrm>
            <a:off x="838200" y="428117"/>
            <a:ext cx="10515600" cy="72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3388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j-cs"/>
              </a:rPr>
              <a:t>Egne møter for å identifisere konsekvenser og med tilhørende kritikalitet for enheter/avdelinger som er tettest på bygge-aktiviteten, og i hvilken grad det er behov for organisatoriske tiltak, f.eks. i situasjoner hvor støynivå overstiger grenseverdiene.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4877B39-1F85-A3F0-8BB8-1267CF393758}"/>
              </a:ext>
            </a:extLst>
          </p:cNvPr>
          <p:cNvSpPr txBox="1"/>
          <p:nvPr/>
        </p:nvSpPr>
        <p:spPr>
          <a:xfrm>
            <a:off x="5708736" y="3742377"/>
            <a:ext cx="501865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Eksempel som viser konsekvenser for et område (her bygning E1) dokumentert i analyseskjema. </a:t>
            </a:r>
          </a:p>
        </p:txBody>
      </p:sp>
    </p:spTree>
    <p:extLst>
      <p:ext uri="{BB962C8B-B14F-4D97-AF65-F5344CB8AC3E}">
        <p14:creationId xmlns:p14="http://schemas.microsoft.com/office/powerpoint/2010/main" val="21219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C1E2B83-7E84-EA70-5398-58B71DAAE7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6290" y="365125"/>
            <a:ext cx="9719310" cy="722313"/>
          </a:xfrm>
        </p:spPr>
        <p:txBody>
          <a:bodyPr>
            <a:normAutofit/>
          </a:bodyPr>
          <a:lstStyle/>
          <a:p>
            <a:r>
              <a:rPr lang="nb-NO" sz="4000" dirty="0"/>
              <a:t>Presentasjon av konsekvenser av hendelser</a:t>
            </a:r>
            <a:endParaRPr lang="nb-NO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F7E2533-9F59-6BC1-D88C-8439BAB9F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529542"/>
              </p:ext>
            </p:extLst>
          </p:nvPr>
        </p:nvGraphicFramePr>
        <p:xfrm>
          <a:off x="903142" y="1672890"/>
          <a:ext cx="10566432" cy="2892102"/>
        </p:xfrm>
        <a:graphic>
          <a:graphicData uri="http://schemas.openxmlformats.org/drawingml/2006/table">
            <a:tbl>
              <a:tblPr firstRow="1" firstCol="1" bandRow="1"/>
              <a:tblGrid>
                <a:gridCol w="1507610">
                  <a:extLst>
                    <a:ext uri="{9D8B030D-6E8A-4147-A177-3AD203B41FA5}">
                      <a16:colId xmlns:a16="http://schemas.microsoft.com/office/drawing/2014/main" val="1325790965"/>
                    </a:ext>
                  </a:extLst>
                </a:gridCol>
                <a:gridCol w="1359685">
                  <a:extLst>
                    <a:ext uri="{9D8B030D-6E8A-4147-A177-3AD203B41FA5}">
                      <a16:colId xmlns:a16="http://schemas.microsoft.com/office/drawing/2014/main" val="901983467"/>
                    </a:ext>
                  </a:extLst>
                </a:gridCol>
                <a:gridCol w="1286736">
                  <a:extLst>
                    <a:ext uri="{9D8B030D-6E8A-4147-A177-3AD203B41FA5}">
                      <a16:colId xmlns:a16="http://schemas.microsoft.com/office/drawing/2014/main" val="2799090359"/>
                    </a:ext>
                  </a:extLst>
                </a:gridCol>
                <a:gridCol w="1155023">
                  <a:extLst>
                    <a:ext uri="{9D8B030D-6E8A-4147-A177-3AD203B41FA5}">
                      <a16:colId xmlns:a16="http://schemas.microsoft.com/office/drawing/2014/main" val="3865095475"/>
                    </a:ext>
                  </a:extLst>
                </a:gridCol>
                <a:gridCol w="1436686">
                  <a:extLst>
                    <a:ext uri="{9D8B030D-6E8A-4147-A177-3AD203B41FA5}">
                      <a16:colId xmlns:a16="http://schemas.microsoft.com/office/drawing/2014/main" val="2656920224"/>
                    </a:ext>
                  </a:extLst>
                </a:gridCol>
                <a:gridCol w="1717336">
                  <a:extLst>
                    <a:ext uri="{9D8B030D-6E8A-4147-A177-3AD203B41FA5}">
                      <a16:colId xmlns:a16="http://schemas.microsoft.com/office/drawing/2014/main" val="3792204897"/>
                    </a:ext>
                  </a:extLst>
                </a:gridCol>
                <a:gridCol w="2103356">
                  <a:extLst>
                    <a:ext uri="{9D8B030D-6E8A-4147-A177-3AD203B41FA5}">
                      <a16:colId xmlns:a16="http://schemas.microsoft.com/office/drawing/2014/main" val="259454833"/>
                    </a:ext>
                  </a:extLst>
                </a:gridCol>
              </a:tblGrid>
              <a:tr h="981022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Konsekvenser </a:t>
                      </a:r>
                      <a:endParaRPr lang="nb-NO" sz="1400" kern="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Sannsynlighet</a:t>
                      </a:r>
                      <a:endParaRPr lang="nb-NO" sz="1400" kern="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Se oversikt over planlagte tiltak og forslag til ytterligere tiltak i vedlegg 4</a:t>
                      </a:r>
                      <a:endParaRPr lang="nb-NO" sz="1400" kern="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Samlet risikovurdering med planlagte og nye tiltak</a:t>
                      </a:r>
                      <a:endParaRPr lang="nb-NO" sz="1400" kern="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Begrunnelse</a:t>
                      </a:r>
                      <a:endParaRPr lang="nb-NO" sz="1400" kern="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400" b="1" kern="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b-NO" sz="1400" kern="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381630"/>
                  </a:ext>
                </a:extLst>
              </a:tr>
              <a:tr h="72104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Uønskede hendelser/ scenarier</a:t>
                      </a:r>
                      <a:endParaRPr lang="nb-NO" sz="1200" kern="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Kritikalitet (K)</a:t>
                      </a:r>
                      <a:endParaRPr lang="nb-NO" sz="1200" kern="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Uten planlagte tiltak (S</a:t>
                      </a:r>
                      <a:r>
                        <a:rPr lang="nb-NO" sz="1200" b="1" kern="1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nb-NO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nb-NO" sz="1200" kern="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Med planlagte tiltak (</a:t>
                      </a:r>
                      <a:r>
                        <a:rPr lang="nb-NO" sz="12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nb-NO" sz="1200" b="1" kern="1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pl</a:t>
                      </a:r>
                      <a:r>
                        <a:rPr lang="nb-NO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nb-NO" sz="1200" kern="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Med planlagte og nye forslag til tiltak (</a:t>
                      </a:r>
                      <a:r>
                        <a:rPr lang="nb-NO" sz="12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nb-NO" sz="1200" b="1" kern="1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pl</a:t>
                      </a:r>
                      <a:r>
                        <a:rPr lang="nb-NO" sz="1200" b="1" kern="1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+ nye</a:t>
                      </a:r>
                      <a:r>
                        <a:rPr lang="nb-NO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nb-NO" sz="1200" kern="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(R= S </a:t>
                      </a:r>
                      <a:r>
                        <a:rPr lang="nb-NO" sz="1200" b="1" kern="1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nb-NO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K)</a:t>
                      </a:r>
                      <a:endParaRPr lang="nb-NO" sz="1200" kern="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400" b="1" kern="1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b-NO" sz="1400" kern="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863749"/>
                  </a:ext>
                </a:extLst>
              </a:tr>
              <a:tr h="119003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400" kern="1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Brudd i vannforsyningen til sykehuset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Kritisk</a:t>
                      </a:r>
                      <a:endParaRPr lang="nb-NO" sz="1400" kern="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Middels</a:t>
                      </a:r>
                      <a:endParaRPr lang="nb-NO" sz="1400" kern="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Lav</a:t>
                      </a:r>
                      <a:endParaRPr lang="nb-NO" sz="1400" kern="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Lav</a:t>
                      </a:r>
                      <a:endParaRPr lang="nb-NO" sz="1400" kern="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Lav</a:t>
                      </a:r>
                      <a:endParaRPr lang="nb-NO" sz="1400" kern="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400" kern="1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45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2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01 14 Nye Rikshospitalet dialogmøte - programstyre" id="{59AF703D-D8DD-4B48-A0D0-2E257906B9C8}" vid="{5006A6A0-1139-4A54-8C9F-AC211A3C7C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5f89c-95e8-4ad9-a009-d273a0a1a07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EF670A087C5A4D8F1FF38344084820" ma:contentTypeVersion="11" ma:contentTypeDescription="Opprett et nytt dokument." ma:contentTypeScope="" ma:versionID="569ec25eb62674984241f12e82d730aa">
  <xsd:schema xmlns:xsd="http://www.w3.org/2001/XMLSchema" xmlns:xs="http://www.w3.org/2001/XMLSchema" xmlns:p="http://schemas.microsoft.com/office/2006/metadata/properties" xmlns:ns2="dee5f89c-95e8-4ad9-a009-d273a0a1a078" xmlns:ns3="4015fff3-2716-4983-899d-7b19805f338e" targetNamespace="http://schemas.microsoft.com/office/2006/metadata/properties" ma:root="true" ma:fieldsID="bf62143422eb995214462eb38df3e2df" ns2:_="" ns3:_="">
    <xsd:import namespace="dee5f89c-95e8-4ad9-a009-d273a0a1a078"/>
    <xsd:import namespace="4015fff3-2716-4983-899d-7b19805f33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5f89c-95e8-4ad9-a009-d273a0a1a0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bbe3d436-fbfd-41cc-af34-671200448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5fff3-2716-4983-899d-7b19805f338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423E67-043C-475E-A8BF-34BC82055F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FE151D-70E2-42D5-BECB-57687095C15E}">
  <ds:schemaRefs>
    <ds:schemaRef ds:uri="http://purl.org/dc/terms/"/>
    <ds:schemaRef ds:uri="http://purl.org/dc/elements/1.1/"/>
    <ds:schemaRef ds:uri="http://schemas.openxmlformats.org/package/2006/metadata/core-properties"/>
    <ds:schemaRef ds:uri="dee5f89c-95e8-4ad9-a009-d273a0a1a078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4015fff3-2716-4983-899d-7b19805f338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99BD4F-402D-45B4-9EB5-86D55A59B0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5f89c-95e8-4ad9-a009-d273a0a1a078"/>
    <ds:schemaRef ds:uri="4015fff3-2716-4983-899d-7b19805f33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01 14 Nye Rikshospitalet dialogmøte - programstyre</Template>
  <TotalTime>653</TotalTime>
  <Words>1059</Words>
  <Application>Microsoft Office PowerPoint</Application>
  <PresentationFormat>Widescreen</PresentationFormat>
  <Paragraphs>119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</vt:lpstr>
      <vt:lpstr>Times New Roman</vt:lpstr>
      <vt:lpstr>Office-tema</vt:lpstr>
      <vt:lpstr>PowerPoint-presentasjon</vt:lpstr>
      <vt:lpstr>PowerPoint-presentasjon</vt:lpstr>
      <vt:lpstr>Formål med analysen</vt:lpstr>
      <vt:lpstr>Metodikk basert på bow-tie diagram</vt:lpstr>
      <vt:lpstr>Avgrensninger og tilgrensende analyser</vt:lpstr>
      <vt:lpstr>Støy og vibrasjoner</vt:lpstr>
      <vt:lpstr>Gjennomføring</vt:lpstr>
      <vt:lpstr>Konsekvenser for pasienter, ansatte, forskning og undervisning</vt:lpstr>
      <vt:lpstr>Presentasjon av konsekvenser av hendelser</vt:lpstr>
      <vt:lpstr>Sammendrag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Bjørn Aage Feet</dc:creator>
  <cp:lastModifiedBy>Bjørn Aage Feet</cp:lastModifiedBy>
  <cp:revision>29</cp:revision>
  <dcterms:created xsi:type="dcterms:W3CDTF">2024-01-22T09:11:14Z</dcterms:created>
  <dcterms:modified xsi:type="dcterms:W3CDTF">2024-03-21T10:38:40Z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0x010100DCEF670A087C5A4D8F1FF38344084820</vt:lpwstr>
  </property>
</Properties>
</file>